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7561263" cy="10440988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5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8000" y="560592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86496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7800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378000" y="2755800"/>
            <a:ext cx="6804720" cy="542916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378000" y="2755800"/>
            <a:ext cx="6804720" cy="542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378000" y="416520"/>
            <a:ext cx="6804720" cy="808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37800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86496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78000" y="560592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78000" y="560592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386496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37800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Рисунок 69"/>
          <p:cNvPicPr/>
          <p:nvPr/>
        </p:nvPicPr>
        <p:blipFill>
          <a:blip r:embed="rId2"/>
          <a:stretch/>
        </p:blipFill>
        <p:spPr>
          <a:xfrm>
            <a:off x="378000" y="2755800"/>
            <a:ext cx="6804720" cy="5429160"/>
          </a:xfrm>
          <a:prstGeom prst="rect">
            <a:avLst/>
          </a:prstGeom>
          <a:ln>
            <a:noFill/>
          </a:ln>
        </p:spPr>
      </p:pic>
      <p:pic>
        <p:nvPicPr>
          <p:cNvPr id="71" name="Рисунок 70"/>
          <p:cNvPicPr/>
          <p:nvPr/>
        </p:nvPicPr>
        <p:blipFill>
          <a:blip r:embed="rId2"/>
          <a:stretch/>
        </p:blipFill>
        <p:spPr>
          <a:xfrm>
            <a:off x="378000" y="2755800"/>
            <a:ext cx="6804720" cy="542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378000" y="416520"/>
            <a:ext cx="6804720" cy="808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7800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386496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378000" y="560592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378000" y="560592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386496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37800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Рисунок 105"/>
          <p:cNvPicPr/>
          <p:nvPr/>
        </p:nvPicPr>
        <p:blipFill>
          <a:blip r:embed="rId2"/>
          <a:stretch/>
        </p:blipFill>
        <p:spPr>
          <a:xfrm>
            <a:off x="378000" y="2755800"/>
            <a:ext cx="6804720" cy="5429160"/>
          </a:xfrm>
          <a:prstGeom prst="rect">
            <a:avLst/>
          </a:prstGeom>
          <a:ln>
            <a:noFill/>
          </a:ln>
        </p:spPr>
      </p:pic>
      <p:pic>
        <p:nvPicPr>
          <p:cNvPr id="107" name="Рисунок 106"/>
          <p:cNvPicPr/>
          <p:nvPr/>
        </p:nvPicPr>
        <p:blipFill>
          <a:blip r:embed="rId2"/>
          <a:stretch/>
        </p:blipFill>
        <p:spPr>
          <a:xfrm>
            <a:off x="378000" y="2755800"/>
            <a:ext cx="6804720" cy="542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8000" y="416520"/>
            <a:ext cx="6804720" cy="808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7800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60552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4960" y="560592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8000" y="350640"/>
            <a:ext cx="680472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4960" y="2442960"/>
            <a:ext cx="332064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8000" y="5605920"/>
            <a:ext cx="6804720" cy="2888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8000" y="416520"/>
            <a:ext cx="6804720" cy="1743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8000" y="416520"/>
            <a:ext cx="6804720" cy="1743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78000" y="416520"/>
            <a:ext cx="6804720" cy="1743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78000" y="2442960"/>
            <a:ext cx="6804720" cy="6055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23000" y="505440"/>
            <a:ext cx="6784920" cy="9070920"/>
          </a:xfrm>
          <a:prstGeom prst="rect">
            <a:avLst/>
          </a:prstGeom>
          <a:ln w="7632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09" name="CustomShape 2"/>
          <p:cNvSpPr/>
          <p:nvPr/>
        </p:nvSpPr>
        <p:spPr>
          <a:xfrm>
            <a:off x="637200" y="690840"/>
            <a:ext cx="6427800" cy="862848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marL="95400"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Клиника, дружественная к молодежи -  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учреждение, оказывающее комплексную медико-психо-социальную помощь по проблемам сохранения здоровья, обусловленным спецификой подросткового возраста, на принципах Добровольности, Доброжелательности, Доверия, Доступности.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       Целевая аудитория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«Клиники, дружественной к молодежи»: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подростки от 10 до 18 лет,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студенты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подростки и молодежь, которые нигде не  работают и не учатся, в.т.ч. из «групп риска»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работающие подростки и молодежь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 также: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родители,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врачи, средний медперсонал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преподаватели, воспитатели, психологи, социальные педагоги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служащие МВД и работники полиции по делам несовершеннолетних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работники социальной защиты и сотрудники службы по делам несовершеннолетних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работники негосударственных организаций и объединений социальной направленности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780120" y="1256400"/>
            <a:ext cx="6213240" cy="7557840"/>
          </a:xfrm>
          <a:prstGeom prst="rect">
            <a:avLst/>
          </a:prstGeom>
          <a:ln w="7632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ОСНОВНЫЕ ПРИНЦИПЫ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1. Доступность и ориентация на подростков и молодежь;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2. Комплексность услуг и оказание их в приемлемой для подростков и молодежи форме;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3. Бесплатная помощь независимо от социального статуса, вероисповедания, пола и этнической принадлежности;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4. Оказание медико-психолого-социальной помощи по проблемам сохранения здоровья подростков с учетом специфики подросткового возраста, на принципах добровольности, доступности, доброжелательности и доверия.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65920" y="434160"/>
            <a:ext cx="6570360" cy="9356400"/>
          </a:xfrm>
          <a:prstGeom prst="rect">
            <a:avLst/>
          </a:prstGeom>
          <a:ln w="76320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112" name="CustomShape 2"/>
          <p:cNvSpPr/>
          <p:nvPr/>
        </p:nvSpPr>
        <p:spPr>
          <a:xfrm>
            <a:off x="851760" y="584280"/>
            <a:ext cx="5999040" cy="9127800"/>
          </a:xfrm>
          <a:prstGeom prst="rect">
            <a:avLst/>
          </a:prstGeom>
          <a:ln w="7632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u="sng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Главные принципы работы клиники</a:t>
            </a:r>
            <a:r>
              <a:rPr lang="ru-RU" sz="28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Доверие</a:t>
            </a:r>
            <a:r>
              <a:rPr lang="ru-RU" sz="24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 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– мы строго соблюдаем тайну и причину твоего обращения в КЛИНИКУ.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Доброжелательность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  – мы создаем условия, чтобы ты чувствовал себя максимально комфортно, наши специалисты оказывают максимально возможную помощь в решении проблем.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Доступность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 – мы прилагаем все усилия, чтобы получение помощи в клинике было быстрым, комплексным и бесплатным. Мы поможем тебе получить помощь в других лечебных учреждениях, если это необходимо.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Добровольность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 – ты сам выбираешь модель своего поведения и сам принимаешь решения, в том числе, и в отношении своего здоровья. Можешь участвовать в работе клиники, влиять на ее развитие, на объем и качество оказываемых услуг.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23000" y="1077120"/>
            <a:ext cx="6927840" cy="7999200"/>
          </a:xfrm>
          <a:prstGeom prst="rect">
            <a:avLst/>
          </a:prstGeom>
          <a:ln w="7632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14" name="CustomShape 2"/>
          <p:cNvSpPr/>
          <p:nvPr/>
        </p:nvSpPr>
        <p:spPr>
          <a:xfrm>
            <a:off x="637200" y="1446840"/>
            <a:ext cx="6427800" cy="679644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ЦЕЛЬ</a:t>
            </a:r>
            <a:r>
              <a:rPr lang="ru-RU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4240" indent="2811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Сохранение и укрепление здоровья подростков, создание благоприятных условий для их социализации. Оказание помощи подросткам и молодежи через понимание их проблем, совместный поиск путей изменения поведения, направленных на сохранение здоровья.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4240" indent="2811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Изменение отношения подростков и молодежи к собственному здоровью;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4240" indent="2811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Профилактика негативных привычек, пропаганда здорового образа жизни;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4240" indent="2811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Привлечение наиболее активной части молодежи к участию в решении собственных проблем (подготовка и координирование деятельности волонтерских команд)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 rot="163200">
            <a:off x="334440" y="4500720"/>
            <a:ext cx="6895800" cy="5512320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16" name="CustomShape 2"/>
          <p:cNvSpPr/>
          <p:nvPr/>
        </p:nvSpPr>
        <p:spPr>
          <a:xfrm>
            <a:off x="280080" y="4506120"/>
            <a:ext cx="7070400" cy="651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Друзья!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Ждем Вас по адресу: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г. Камышлов, ул. Фарфористов, 3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Здание гинекологического отделения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(вход с торца)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Предварительная запись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по телефонам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2-49-36,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8-919-371-32-76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(с понедельника по пятницу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с 9</a:t>
            </a:r>
            <a:r>
              <a:rPr lang="ru-RU" sz="2800" b="0" strike="noStrike" spc="-1" baseline="3000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00</a:t>
            </a:r>
            <a:r>
              <a:rPr lang="ru-RU" sz="2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до 17</a:t>
            </a:r>
            <a:r>
              <a:rPr lang="ru-RU" sz="2800" b="0" strike="noStrike" spc="-1" baseline="3000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00</a:t>
            </a:r>
            <a:r>
              <a:rPr lang="ru-RU" sz="2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часов)</a:t>
            </a: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7" name="Picture 8"/>
          <p:cNvPicPr/>
          <p:nvPr/>
        </p:nvPicPr>
        <p:blipFill>
          <a:blip r:embed="rId2"/>
          <a:stretch/>
        </p:blipFill>
        <p:spPr>
          <a:xfrm rot="226800">
            <a:off x="1389240" y="369720"/>
            <a:ext cx="4676400" cy="3064680"/>
          </a:xfrm>
          <a:prstGeom prst="rect">
            <a:avLst/>
          </a:prstGeom>
          <a:ln>
            <a:noFill/>
          </a:ln>
        </p:spPr>
      </p:pic>
      <p:sp>
        <p:nvSpPr>
          <p:cNvPr id="118" name="CustomShape 3"/>
          <p:cNvSpPr/>
          <p:nvPr/>
        </p:nvSpPr>
        <p:spPr>
          <a:xfrm>
            <a:off x="280080" y="3434400"/>
            <a:ext cx="707040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egoe Script"/>
                <a:ea typeface="ZnikomitNo24"/>
              </a:rPr>
              <a:t>Клиника, дружественная к молодежи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1208880" y="9506880"/>
            <a:ext cx="52844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FB7C7A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Мы открылись!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94640" y="434160"/>
            <a:ext cx="6499080" cy="9356400"/>
          </a:xfrm>
          <a:prstGeom prst="rect">
            <a:avLst/>
          </a:prstGeom>
          <a:ln w="7632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851760" y="690120"/>
            <a:ext cx="5856120" cy="8655120"/>
          </a:xfrm>
          <a:prstGeom prst="rect">
            <a:avLst/>
          </a:prstGeom>
          <a:ln w="5724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НАПРАВЛЕНИЯ РАБОТЫ КДМ: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 algn="just">
              <a:lnSpc>
                <a:spcPct val="100000"/>
              </a:lnSpc>
              <a:buClr>
                <a:srgbClr val="0070C0"/>
              </a:buClr>
              <a:buFont typeface="Symbol"/>
              <a:buChar char=""/>
            </a:pPr>
            <a:r>
              <a:rPr lang="ru-RU" sz="2800" b="0" u="sng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Лечебно-диагностическая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–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обследование, диагностика, лечение и профилактика заболеваний.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П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рием ведут специалисты – гинеколог, уролог-андролог, невролог, дерматовенеролог, медицинский психолог)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 algn="just">
              <a:lnSpc>
                <a:spcPct val="100000"/>
              </a:lnSpc>
              <a:buClr>
                <a:srgbClr val="E46C0A"/>
              </a:buClr>
              <a:buFont typeface="Symbol"/>
              <a:buChar char=""/>
            </a:pPr>
            <a:r>
              <a:rPr lang="ru-RU" sz="2800" b="0" u="sng" strike="noStrike" spc="-1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Консультативная: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групповое и индивидуальное психологическое консультирование детей, подростков и их родителей; профилактика, социально-психологическая коррекция рискованного поведения молодежи;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400" indent="260280" algn="just">
              <a:lnSpc>
                <a:spcPct val="100000"/>
              </a:lnSpc>
              <a:buClr>
                <a:srgbClr val="FF0000"/>
              </a:buClr>
              <a:buFont typeface="Symbol"/>
              <a:buChar char=""/>
            </a:pPr>
            <a:r>
              <a:rPr lang="ru-RU" sz="2800" b="0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Профилактическая</a:t>
            </a:r>
            <a:r>
              <a:rPr lang="ru-RU" sz="2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: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проведение занятий, тренингов, акций по вопросам здорового образа жизни и профилактики вредных привычек, семинары для специалистов, обучение волонтеров для ведения работы по здоровому образу жизни.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 rot="163200">
            <a:off x="327600" y="4858200"/>
            <a:ext cx="6895800" cy="5155200"/>
          </a:xfrm>
          <a:prstGeom prst="rect">
            <a:avLst/>
          </a:prstGeom>
          <a:solidFill>
            <a:schemeClr val="bg1"/>
          </a:solidFill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280080" y="5006160"/>
            <a:ext cx="7070400" cy="639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График работы: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Прием  врачей-специалистов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Вторник, четверг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с  14-00 до 17-00 часов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Дни общения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(групповые, тематические)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Среда, пятница  с 14-00 часов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4" name="Picture 8"/>
          <p:cNvPicPr/>
          <p:nvPr/>
        </p:nvPicPr>
        <p:blipFill>
          <a:blip r:embed="rId2"/>
          <a:stretch/>
        </p:blipFill>
        <p:spPr>
          <a:xfrm rot="226800">
            <a:off x="1381320" y="380520"/>
            <a:ext cx="4981320" cy="3264480"/>
          </a:xfrm>
          <a:prstGeom prst="rect">
            <a:avLst/>
          </a:prstGeom>
          <a:ln>
            <a:noFill/>
          </a:ln>
        </p:spPr>
      </p:pic>
      <p:sp>
        <p:nvSpPr>
          <p:cNvPr id="125" name="CustomShape 3"/>
          <p:cNvSpPr/>
          <p:nvPr/>
        </p:nvSpPr>
        <p:spPr>
          <a:xfrm>
            <a:off x="208800" y="3720240"/>
            <a:ext cx="707040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egoe Script"/>
                <a:ea typeface="ZnikomitNo24"/>
              </a:rPr>
              <a:t>Клиника, дружественная к молодежи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37200" y="791280"/>
            <a:ext cx="6427800" cy="8608680"/>
          </a:xfrm>
          <a:prstGeom prst="rect">
            <a:avLst/>
          </a:prstGeom>
          <a:ln w="76320"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нашей клинике вы можете получить  консультацию следующих специалистов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Медицинский психолог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</a:t>
            </a:r>
            <a:r>
              <a:rPr lang="ru-RU" sz="23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Ваколюк</a:t>
            </a: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Надежда Сергеевна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         Педиатр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Боярских Юлия Валерьевна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  Врач психиатр-нарколог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</a:t>
            </a:r>
            <a:r>
              <a:rPr lang="ru-RU" sz="23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Закачурин</a:t>
            </a: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Сергей Михайлович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  Врач дерматовенеролог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Широкова Татьяна Алексеевна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endParaRPr lang="ru-RU" sz="2300" b="0" strike="noStrike" spc="-1" dirty="0" smtClean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272880" indent="887400">
              <a:lnSpc>
                <a:spcPct val="100000"/>
              </a:lnSpc>
            </a:pPr>
            <a:r>
              <a:rPr lang="ru-RU" sz="2300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300" spc="-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</a:t>
            </a:r>
            <a:r>
              <a:rPr lang="ru-RU" sz="2300" b="0" strike="noStrike" spc="-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3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Врачи гинекологи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r>
              <a:rPr lang="ru-RU" sz="23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Звиададзе</a:t>
            </a: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3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Лали</a:t>
            </a: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3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Гивиевна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Солдатова Марина Юрьевна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Врач уролог-</a:t>
            </a:r>
            <a:r>
              <a:rPr lang="ru-RU" sz="23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андролог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887400">
              <a:lnSpc>
                <a:spcPct val="100000"/>
              </a:lnSpc>
            </a:pPr>
            <a:r>
              <a:rPr lang="ru-RU" sz="23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Зарубина Наталия Александровна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468</Words>
  <Application>Microsoft Office PowerPoint</Application>
  <PresentationFormat>Произвольный</PresentationFormat>
  <Paragraphs>98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Calibri</vt:lpstr>
      <vt:lpstr>Comic Sans MS</vt:lpstr>
      <vt:lpstr>DejaVu Sans</vt:lpstr>
      <vt:lpstr>Segoe Script</vt:lpstr>
      <vt:lpstr>Symbol</vt:lpstr>
      <vt:lpstr>Times New Roman</vt:lpstr>
      <vt:lpstr>Wingdings</vt:lpstr>
      <vt:lpstr>ZnikomitNo24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Александра В. Хлыстикова</dc:creator>
  <dc:description/>
  <cp:lastModifiedBy>PulnikovaAA</cp:lastModifiedBy>
  <cp:revision>50</cp:revision>
  <dcterms:created xsi:type="dcterms:W3CDTF">2017-04-25T06:29:18Z</dcterms:created>
  <dcterms:modified xsi:type="dcterms:W3CDTF">2018-03-30T04:38:05Z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