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7561263" cy="10440988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56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8000" y="350640"/>
            <a:ext cx="680472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42960"/>
            <a:ext cx="6804720" cy="2888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8000" y="5605920"/>
            <a:ext cx="6804720" cy="2888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8000" y="350640"/>
            <a:ext cx="680472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8000" y="2442960"/>
            <a:ext cx="3320640" cy="2888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4960" y="2442960"/>
            <a:ext cx="3320640" cy="2888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864960" y="5605920"/>
            <a:ext cx="3320640" cy="2888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78000" y="5605920"/>
            <a:ext cx="3320640" cy="2888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8000" y="350640"/>
            <a:ext cx="680472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8000" y="2442960"/>
            <a:ext cx="6804720" cy="60552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78000" y="2442960"/>
            <a:ext cx="6804720" cy="60552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Рисунок 33"/>
          <p:cNvPicPr/>
          <p:nvPr/>
        </p:nvPicPr>
        <p:blipFill>
          <a:blip r:embed="rId2"/>
          <a:stretch/>
        </p:blipFill>
        <p:spPr>
          <a:xfrm>
            <a:off x="378000" y="2755800"/>
            <a:ext cx="6804720" cy="5429160"/>
          </a:xfrm>
          <a:prstGeom prst="rect">
            <a:avLst/>
          </a:prstGeom>
          <a:ln>
            <a:noFill/>
          </a:ln>
        </p:spPr>
      </p:pic>
      <p:pic>
        <p:nvPicPr>
          <p:cNvPr id="35" name="Рисунок 34"/>
          <p:cNvPicPr/>
          <p:nvPr/>
        </p:nvPicPr>
        <p:blipFill>
          <a:blip r:embed="rId2"/>
          <a:stretch/>
        </p:blipFill>
        <p:spPr>
          <a:xfrm>
            <a:off x="378000" y="2755800"/>
            <a:ext cx="6804720" cy="54291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378000" y="350640"/>
            <a:ext cx="680472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subTitle"/>
          </p:nvPr>
        </p:nvSpPr>
        <p:spPr>
          <a:xfrm>
            <a:off x="378000" y="2442960"/>
            <a:ext cx="6804720" cy="60552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378000" y="350640"/>
            <a:ext cx="680472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378000" y="2442960"/>
            <a:ext cx="6804720" cy="60552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378000" y="350640"/>
            <a:ext cx="680472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378000" y="2442960"/>
            <a:ext cx="3320640" cy="60552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3864960" y="2442960"/>
            <a:ext cx="3320640" cy="60552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378000" y="350640"/>
            <a:ext cx="680472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subTitle"/>
          </p:nvPr>
        </p:nvSpPr>
        <p:spPr>
          <a:xfrm>
            <a:off x="378000" y="416520"/>
            <a:ext cx="6804720" cy="8081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378000" y="350640"/>
            <a:ext cx="680472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378000" y="2442960"/>
            <a:ext cx="3320640" cy="2888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378000" y="5605920"/>
            <a:ext cx="3320640" cy="2888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3864960" y="2442960"/>
            <a:ext cx="3320640" cy="60552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8000" y="350640"/>
            <a:ext cx="680472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8000" y="2442960"/>
            <a:ext cx="6804720" cy="60552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378000" y="350640"/>
            <a:ext cx="680472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378000" y="2442960"/>
            <a:ext cx="3320640" cy="60552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3864960" y="2442960"/>
            <a:ext cx="3320640" cy="2888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3864960" y="5605920"/>
            <a:ext cx="3320640" cy="2888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378000" y="350640"/>
            <a:ext cx="680472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378000" y="2442960"/>
            <a:ext cx="3320640" cy="2888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3864960" y="2442960"/>
            <a:ext cx="3320640" cy="2888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378000" y="5605920"/>
            <a:ext cx="6804720" cy="2888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378000" y="350640"/>
            <a:ext cx="680472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378000" y="2442960"/>
            <a:ext cx="6804720" cy="2888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378000" y="5605920"/>
            <a:ext cx="6804720" cy="2888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378000" y="350640"/>
            <a:ext cx="680472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378000" y="2442960"/>
            <a:ext cx="3320640" cy="2888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3864960" y="2442960"/>
            <a:ext cx="3320640" cy="2888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3864960" y="5605920"/>
            <a:ext cx="3320640" cy="2888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5"/>
          <p:cNvSpPr>
            <a:spLocks noGrp="1"/>
          </p:cNvSpPr>
          <p:nvPr>
            <p:ph type="body"/>
          </p:nvPr>
        </p:nvSpPr>
        <p:spPr>
          <a:xfrm>
            <a:off x="378000" y="5605920"/>
            <a:ext cx="3320640" cy="2888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378000" y="350640"/>
            <a:ext cx="680472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378000" y="2442960"/>
            <a:ext cx="6804720" cy="60552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378000" y="2442960"/>
            <a:ext cx="6804720" cy="60552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0" name="Рисунок 69"/>
          <p:cNvPicPr/>
          <p:nvPr/>
        </p:nvPicPr>
        <p:blipFill>
          <a:blip r:embed="rId2"/>
          <a:stretch/>
        </p:blipFill>
        <p:spPr>
          <a:xfrm>
            <a:off x="378000" y="2755800"/>
            <a:ext cx="6804720" cy="5429160"/>
          </a:xfrm>
          <a:prstGeom prst="rect">
            <a:avLst/>
          </a:prstGeom>
          <a:ln>
            <a:noFill/>
          </a:ln>
        </p:spPr>
      </p:pic>
      <p:pic>
        <p:nvPicPr>
          <p:cNvPr id="71" name="Рисунок 70"/>
          <p:cNvPicPr/>
          <p:nvPr/>
        </p:nvPicPr>
        <p:blipFill>
          <a:blip r:embed="rId2"/>
          <a:stretch/>
        </p:blipFill>
        <p:spPr>
          <a:xfrm>
            <a:off x="378000" y="2755800"/>
            <a:ext cx="6804720" cy="54291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378000" y="350640"/>
            <a:ext cx="680472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subTitle"/>
          </p:nvPr>
        </p:nvSpPr>
        <p:spPr>
          <a:xfrm>
            <a:off x="378000" y="2442960"/>
            <a:ext cx="6804720" cy="60552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378000" y="350640"/>
            <a:ext cx="680472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378000" y="2442960"/>
            <a:ext cx="6804720" cy="60552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378000" y="350640"/>
            <a:ext cx="680472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378000" y="2442960"/>
            <a:ext cx="3320640" cy="60552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3864960" y="2442960"/>
            <a:ext cx="3320640" cy="60552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378000" y="350640"/>
            <a:ext cx="680472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8000" y="350640"/>
            <a:ext cx="680472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8000" y="2442960"/>
            <a:ext cx="6804720" cy="60552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subTitle"/>
          </p:nvPr>
        </p:nvSpPr>
        <p:spPr>
          <a:xfrm>
            <a:off x="378000" y="416520"/>
            <a:ext cx="6804720" cy="8081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378000" y="350640"/>
            <a:ext cx="680472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378000" y="2442960"/>
            <a:ext cx="3320640" cy="2888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378000" y="5605920"/>
            <a:ext cx="3320640" cy="2888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body"/>
          </p:nvPr>
        </p:nvSpPr>
        <p:spPr>
          <a:xfrm>
            <a:off x="3864960" y="2442960"/>
            <a:ext cx="3320640" cy="60552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378000" y="350640"/>
            <a:ext cx="680472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378000" y="2442960"/>
            <a:ext cx="3320640" cy="60552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3864960" y="2442960"/>
            <a:ext cx="3320640" cy="2888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3864960" y="5605920"/>
            <a:ext cx="3320640" cy="2888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378000" y="350640"/>
            <a:ext cx="680472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378000" y="2442960"/>
            <a:ext cx="3320640" cy="2888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3864960" y="2442960"/>
            <a:ext cx="3320640" cy="2888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378000" y="5605920"/>
            <a:ext cx="6804720" cy="2888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378000" y="350640"/>
            <a:ext cx="680472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378000" y="2442960"/>
            <a:ext cx="6804720" cy="2888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378000" y="5605920"/>
            <a:ext cx="6804720" cy="2888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378000" y="350640"/>
            <a:ext cx="680472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378000" y="2442960"/>
            <a:ext cx="3320640" cy="2888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3864960" y="2442960"/>
            <a:ext cx="3320640" cy="2888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1" name="PlaceHolder 4"/>
          <p:cNvSpPr>
            <a:spLocks noGrp="1"/>
          </p:cNvSpPr>
          <p:nvPr>
            <p:ph type="body"/>
          </p:nvPr>
        </p:nvSpPr>
        <p:spPr>
          <a:xfrm>
            <a:off x="3864960" y="5605920"/>
            <a:ext cx="3320640" cy="2888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2" name="PlaceHolder 5"/>
          <p:cNvSpPr>
            <a:spLocks noGrp="1"/>
          </p:cNvSpPr>
          <p:nvPr>
            <p:ph type="body"/>
          </p:nvPr>
        </p:nvSpPr>
        <p:spPr>
          <a:xfrm>
            <a:off x="378000" y="5605920"/>
            <a:ext cx="3320640" cy="2888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378000" y="350640"/>
            <a:ext cx="680472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378000" y="2442960"/>
            <a:ext cx="6804720" cy="60552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378000" y="2442960"/>
            <a:ext cx="6804720" cy="60552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06" name="Рисунок 105"/>
          <p:cNvPicPr/>
          <p:nvPr/>
        </p:nvPicPr>
        <p:blipFill>
          <a:blip r:embed="rId2"/>
          <a:stretch/>
        </p:blipFill>
        <p:spPr>
          <a:xfrm>
            <a:off x="378000" y="2755800"/>
            <a:ext cx="6804720" cy="5429160"/>
          </a:xfrm>
          <a:prstGeom prst="rect">
            <a:avLst/>
          </a:prstGeom>
          <a:ln>
            <a:noFill/>
          </a:ln>
        </p:spPr>
      </p:pic>
      <p:pic>
        <p:nvPicPr>
          <p:cNvPr id="107" name="Рисунок 106"/>
          <p:cNvPicPr/>
          <p:nvPr/>
        </p:nvPicPr>
        <p:blipFill>
          <a:blip r:embed="rId2"/>
          <a:stretch/>
        </p:blipFill>
        <p:spPr>
          <a:xfrm>
            <a:off x="378000" y="2755800"/>
            <a:ext cx="6804720" cy="54291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8000" y="350640"/>
            <a:ext cx="680472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8000" y="2442960"/>
            <a:ext cx="3320640" cy="60552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4960" y="2442960"/>
            <a:ext cx="3320640" cy="60552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8000" y="350640"/>
            <a:ext cx="680472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8000" y="416520"/>
            <a:ext cx="6804720" cy="8081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8000" y="350640"/>
            <a:ext cx="680472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8000" y="2442960"/>
            <a:ext cx="3320640" cy="2888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78000" y="5605920"/>
            <a:ext cx="3320640" cy="2888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864960" y="2442960"/>
            <a:ext cx="3320640" cy="60552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8000" y="350640"/>
            <a:ext cx="680472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8000" y="2442960"/>
            <a:ext cx="3320640" cy="605520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4960" y="2442960"/>
            <a:ext cx="3320640" cy="2888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4960" y="5605920"/>
            <a:ext cx="3320640" cy="2888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8000" y="350640"/>
            <a:ext cx="680472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8000" y="2442960"/>
            <a:ext cx="3320640" cy="2888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4960" y="2442960"/>
            <a:ext cx="3320640" cy="2888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8000" y="5605920"/>
            <a:ext cx="6804720" cy="2888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8000" y="416520"/>
            <a:ext cx="6804720" cy="1743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ru-RU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8000" y="2442960"/>
            <a:ext cx="6804720" cy="605520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378000" y="416520"/>
            <a:ext cx="6804720" cy="1743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ru-RU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378000" y="2442960"/>
            <a:ext cx="6804720" cy="605520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378000" y="416520"/>
            <a:ext cx="6804720" cy="1743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ru-RU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378000" y="2442960"/>
            <a:ext cx="6804720" cy="605520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CustomShape 1"/>
          <p:cNvSpPr/>
          <p:nvPr/>
        </p:nvSpPr>
        <p:spPr>
          <a:xfrm>
            <a:off x="423000" y="505440"/>
            <a:ext cx="6784920" cy="9070920"/>
          </a:xfrm>
          <a:prstGeom prst="rect">
            <a:avLst/>
          </a:prstGeom>
          <a:ln w="76320"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</p:sp>
      <p:sp>
        <p:nvSpPr>
          <p:cNvPr id="109" name="CustomShape 2"/>
          <p:cNvSpPr/>
          <p:nvPr/>
        </p:nvSpPr>
        <p:spPr>
          <a:xfrm>
            <a:off x="637200" y="690840"/>
            <a:ext cx="6427800" cy="8628480"/>
          </a:xfrm>
          <a:prstGeom prst="rect">
            <a:avLst/>
          </a:prstGeo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/>
        </p:style>
        <p:txBody>
          <a:bodyPr lIns="90000" tIns="45000" rIns="90000" bIns="45000" anchor="ctr"/>
          <a:lstStyle/>
          <a:p>
            <a:pPr marL="95400" algn="just">
              <a:lnSpc>
                <a:spcPct val="100000"/>
              </a:lnSpc>
            </a:pPr>
            <a:r>
              <a:rPr lang="ru-RU" sz="2000" b="1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Клиника, дружественная к молодежи -  </a:t>
            </a:r>
            <a:r>
              <a:rPr lang="ru-RU" sz="20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учреждение, оказывающее комплексную медико-психо-социальную помощь по проблемам сохранения здоровья, обусловленным спецификой подросткового возраста, на принципах Добровольности, Доброжелательности, Доверия, Доступности.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5400" algn="just"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5400" algn="ctr">
              <a:lnSpc>
                <a:spcPct val="100000"/>
              </a:lnSpc>
            </a:pPr>
            <a:r>
              <a:rPr lang="ru-RU" sz="2000" b="1" strike="noStrike" spc="-1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        Целевая аудитория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5400" algn="ctr">
              <a:lnSpc>
                <a:spcPct val="100000"/>
              </a:lnSpc>
            </a:pPr>
            <a:r>
              <a:rPr lang="ru-RU" sz="2000" b="1" strike="noStrike" spc="-1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«Клиники, дружественной к молодежи»: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5400" algn="ctr"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54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подростки от 10 до 18 лет,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54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студенты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54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подростки и молодежь, которые нигде не  работают и не учатся, в.т.ч. из «групп риска»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54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работающие подростки и молодежь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5400" algn="ctr">
              <a:lnSpc>
                <a:spcPct val="100000"/>
              </a:lnSpc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а также: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54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родители,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54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врачи, средний медперсонал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54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преподаватели, воспитатели, психологи, социальные педагоги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54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служащие МВД и работники полиции по делам несовершеннолетних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54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работники социальной защиты и сотрудники службы по делам несовершеннолетних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54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работники негосударственных организаций и объединений социальной направленности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CustomShape 1"/>
          <p:cNvSpPr/>
          <p:nvPr/>
        </p:nvSpPr>
        <p:spPr>
          <a:xfrm>
            <a:off x="780120" y="1256400"/>
            <a:ext cx="6213240" cy="7557840"/>
          </a:xfrm>
          <a:prstGeom prst="rect">
            <a:avLst/>
          </a:prstGeom>
          <a:ln w="76320"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2800" b="1" strike="noStrike" spc="-1">
                <a:solidFill>
                  <a:srgbClr val="E46C0A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ОСНОВНЫЕ ПРИНЦИПЫ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5400" indent="260280">
              <a:lnSpc>
                <a:spcPct val="100000"/>
              </a:lnSpc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1. Доступность и ориентация на подростков и молодежь;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5400" indent="260280">
              <a:lnSpc>
                <a:spcPct val="100000"/>
              </a:lnSpc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2. Комплексность услуг и оказание их в приемлемой для подростков и молодежи форме;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5400" indent="260280">
              <a:lnSpc>
                <a:spcPct val="100000"/>
              </a:lnSpc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3. Бесплатная помощь независимо от социального статуса, вероисповедания, пола и этнической принадлежности;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5400" indent="260280">
              <a:lnSpc>
                <a:spcPct val="100000"/>
              </a:lnSpc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4. Оказание медико-психолого-социальной помощи по проблемам сохранения здоровья подростков с учетом специфики подросткового возраста, на принципах добровольности, доступности, доброжелательности и доверия.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5400" indent="260280"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CustomShape 1"/>
          <p:cNvSpPr/>
          <p:nvPr/>
        </p:nvSpPr>
        <p:spPr>
          <a:xfrm>
            <a:off x="565920" y="434160"/>
            <a:ext cx="6570360" cy="9356400"/>
          </a:xfrm>
          <a:prstGeom prst="rect">
            <a:avLst/>
          </a:prstGeom>
          <a:ln w="76320">
            <a:rou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/>
        </p:style>
      </p:sp>
      <p:sp>
        <p:nvSpPr>
          <p:cNvPr id="112" name="CustomShape 2"/>
          <p:cNvSpPr/>
          <p:nvPr/>
        </p:nvSpPr>
        <p:spPr>
          <a:xfrm>
            <a:off x="851760" y="584280"/>
            <a:ext cx="5999040" cy="9127800"/>
          </a:xfrm>
          <a:prstGeom prst="rect">
            <a:avLst/>
          </a:prstGeom>
          <a:ln w="76320"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2800" b="1" u="sng" strike="noStrike" spc="-1">
                <a:solidFill>
                  <a:srgbClr val="7030A0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Главные принципы работы клиники</a:t>
            </a:r>
            <a:r>
              <a:rPr lang="ru-RU" sz="2800" b="1" strike="noStrike" spc="-1">
                <a:solidFill>
                  <a:srgbClr val="7030A0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: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sz="2400" b="1" i="1" strike="noStrike" spc="-1">
                <a:solidFill>
                  <a:srgbClr val="00B050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Доверие</a:t>
            </a:r>
            <a:r>
              <a:rPr lang="ru-RU" sz="2400" b="1" strike="noStrike" spc="-1">
                <a:solidFill>
                  <a:srgbClr val="00B050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 </a:t>
            </a: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– мы строго соблюдаем тайну и причину твоего обращения в КЛИНИКУ.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sz="2400" b="1" i="1" strike="noStrike" spc="-1">
                <a:solidFill>
                  <a:srgbClr val="E46C0A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Доброжелательность</a:t>
            </a: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  – мы создаем условия, чтобы ты чувствовал себя максимально комфортно, наши специалисты оказывают максимально возможную помощь в решении проблем.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sz="2400" b="1" i="1" strike="noStrike" spc="-1">
                <a:solidFill>
                  <a:srgbClr val="558ED5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Доступность</a:t>
            </a: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 – мы прилагаем все усилия, чтобы получение помощи в клинике было быстрым, комплексным и бесплатным. Мы поможем тебе получить помощь в других лечебных учреждениях, если это необходимо.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sz="2400" b="1" i="1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Добровольность</a:t>
            </a: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 – ты сам выбираешь модель своего поведения и сам принимаешь решения, в том числе, и в отношении своего здоровья. Можешь участвовать в работе клиники, влиять на ее развитие, на объем и качество оказываемых услуг.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CustomShape 1"/>
          <p:cNvSpPr/>
          <p:nvPr/>
        </p:nvSpPr>
        <p:spPr>
          <a:xfrm>
            <a:off x="423000" y="1077120"/>
            <a:ext cx="6927840" cy="7999200"/>
          </a:xfrm>
          <a:prstGeom prst="rect">
            <a:avLst/>
          </a:prstGeom>
          <a:ln w="76320"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</p:sp>
      <p:sp>
        <p:nvSpPr>
          <p:cNvPr id="114" name="CustomShape 2"/>
          <p:cNvSpPr/>
          <p:nvPr/>
        </p:nvSpPr>
        <p:spPr>
          <a:xfrm>
            <a:off x="637200" y="1446840"/>
            <a:ext cx="6427800" cy="6796440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3600" b="1" u="sng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ЦЕЛЬ</a:t>
            </a:r>
            <a:r>
              <a:rPr lang="ru-RU" sz="3600" b="1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2000" b="1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84240" indent="28116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Сохранение и укрепление здоровья подростков, создание благоприятных условий для их социализации. Оказание помощи подросткам и молодежи через понимание их проблем, совместный поиск путей изменения поведения, направленных на сохранение здоровья.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84240" indent="28116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Изменение отношения подростков и молодежи к собственному здоровью;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84240" indent="28116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Профилактика негативных привычек, пропаганда здорового образа жизни;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84240" indent="28116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Привлечение наиболее активной части молодежи к участию в решении собственных проблем (подготовка и координирование деятельности волонтерских команд)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CustomShape 1"/>
          <p:cNvSpPr/>
          <p:nvPr/>
        </p:nvSpPr>
        <p:spPr>
          <a:xfrm rot="163200">
            <a:off x="334440" y="4500720"/>
            <a:ext cx="6895800" cy="5512320"/>
          </a:xfrm>
          <a:prstGeom prst="rect">
            <a:avLst/>
          </a:prstGeom>
          <a:solidFill>
            <a:schemeClr val="bg1"/>
          </a:solidFill>
          <a:ln>
            <a:solidFill>
              <a:srgbClr val="46AAC4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</p:sp>
      <p:sp>
        <p:nvSpPr>
          <p:cNvPr id="116" name="CustomShape 2"/>
          <p:cNvSpPr/>
          <p:nvPr/>
        </p:nvSpPr>
        <p:spPr>
          <a:xfrm>
            <a:off x="280080" y="4506120"/>
            <a:ext cx="7070400" cy="6519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32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omic Sans MS"/>
                <a:ea typeface="DejaVu Sans"/>
              </a:rPr>
              <a:t>Друзья!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32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omic Sans MS"/>
                <a:ea typeface="DejaVu Sans"/>
              </a:rPr>
              <a:t>Ждем Вас по адресу: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32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omic Sans MS"/>
                <a:ea typeface="DejaVu Sans"/>
              </a:rPr>
              <a:t>г. Камышлов, ул. Фарфористов, 3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24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omic Sans MS"/>
                <a:ea typeface="DejaVu Sans"/>
              </a:rPr>
              <a:t>Здание гинекологического отделения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24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omic Sans MS"/>
                <a:ea typeface="DejaVu Sans"/>
              </a:rPr>
              <a:t> (вход с торца)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32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omic Sans MS"/>
                <a:ea typeface="DejaVu Sans"/>
              </a:rPr>
              <a:t>Предварительная запись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32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omic Sans MS"/>
                <a:ea typeface="DejaVu Sans"/>
              </a:rPr>
              <a:t>по телефонам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32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omic Sans MS"/>
                <a:ea typeface="DejaVu Sans"/>
              </a:rPr>
              <a:t> 2-49-36,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32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omic Sans MS"/>
                <a:ea typeface="DejaVu Sans"/>
              </a:rPr>
              <a:t> 8-919-371-32-76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28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omic Sans MS"/>
                <a:ea typeface="DejaVu Sans"/>
              </a:rPr>
              <a:t>(с понедельника по пятницу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28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omic Sans MS"/>
                <a:ea typeface="DejaVu Sans"/>
              </a:rPr>
              <a:t>с 9</a:t>
            </a:r>
            <a:r>
              <a:rPr lang="ru-RU" sz="2800" b="0" strike="noStrike" spc="-1" baseline="3000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omic Sans MS"/>
                <a:ea typeface="DejaVu Sans"/>
              </a:rPr>
              <a:t>00</a:t>
            </a:r>
            <a:r>
              <a:rPr lang="ru-RU" sz="28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omic Sans MS"/>
                <a:ea typeface="DejaVu Sans"/>
              </a:rPr>
              <a:t> до 17</a:t>
            </a:r>
            <a:r>
              <a:rPr lang="ru-RU" sz="2800" b="0" strike="noStrike" spc="-1" baseline="3000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omic Sans MS"/>
                <a:ea typeface="DejaVu Sans"/>
              </a:rPr>
              <a:t>00</a:t>
            </a:r>
            <a:r>
              <a:rPr lang="ru-RU" sz="28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omic Sans MS"/>
                <a:ea typeface="DejaVu Sans"/>
              </a:rPr>
              <a:t> часов)</a:t>
            </a:r>
            <a:r>
              <a:rPr lang="ru-RU" sz="32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omic Sans MS"/>
                <a:ea typeface="DejaVu Sans"/>
              </a:rPr>
              <a:t>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omic Sans MS"/>
                <a:ea typeface="DejaVu Sans"/>
              </a:rPr>
              <a:t>  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17" name="Picture 8"/>
          <p:cNvPicPr/>
          <p:nvPr/>
        </p:nvPicPr>
        <p:blipFill>
          <a:blip r:embed="rId2"/>
          <a:stretch/>
        </p:blipFill>
        <p:spPr>
          <a:xfrm rot="226800">
            <a:off x="1389240" y="369720"/>
            <a:ext cx="4676400" cy="3064680"/>
          </a:xfrm>
          <a:prstGeom prst="rect">
            <a:avLst/>
          </a:prstGeom>
          <a:ln>
            <a:noFill/>
          </a:ln>
        </p:spPr>
      </p:pic>
      <p:sp>
        <p:nvSpPr>
          <p:cNvPr id="118" name="CustomShape 3"/>
          <p:cNvSpPr/>
          <p:nvPr/>
        </p:nvSpPr>
        <p:spPr>
          <a:xfrm>
            <a:off x="280080" y="3434400"/>
            <a:ext cx="7070400" cy="1186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3600" b="1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Segoe Script"/>
                <a:ea typeface="ZnikomitNo24"/>
              </a:rPr>
              <a:t>Клиника, дружественная к молодежи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9" name="CustomShape 4"/>
          <p:cNvSpPr/>
          <p:nvPr/>
        </p:nvSpPr>
        <p:spPr>
          <a:xfrm>
            <a:off x="1208880" y="9506880"/>
            <a:ext cx="5284440" cy="821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4800" b="1" strike="noStrike" spc="-1">
                <a:solidFill>
                  <a:srgbClr val="FB7C7A"/>
                </a:solidFill>
                <a:uFill>
                  <a:solidFill>
                    <a:srgbClr val="FFFFFF"/>
                  </a:solidFill>
                </a:uFill>
                <a:latin typeface="Comic Sans MS"/>
                <a:ea typeface="DejaVu Sans"/>
              </a:rPr>
              <a:t>Мы открылись!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CustomShape 1"/>
          <p:cNvSpPr/>
          <p:nvPr/>
        </p:nvSpPr>
        <p:spPr>
          <a:xfrm>
            <a:off x="494640" y="434160"/>
            <a:ext cx="6499080" cy="9356400"/>
          </a:xfrm>
          <a:prstGeom prst="rect">
            <a:avLst/>
          </a:prstGeom>
          <a:ln w="76320">
            <a:rou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/>
        </p:style>
      </p:sp>
      <p:sp>
        <p:nvSpPr>
          <p:cNvPr id="121" name="CustomShape 2"/>
          <p:cNvSpPr/>
          <p:nvPr/>
        </p:nvSpPr>
        <p:spPr>
          <a:xfrm>
            <a:off x="851760" y="690120"/>
            <a:ext cx="5856120" cy="8655120"/>
          </a:xfrm>
          <a:prstGeom prst="rect">
            <a:avLst/>
          </a:prstGeom>
          <a:ln w="57240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2400" b="1" strike="noStrike" spc="-1">
                <a:solidFill>
                  <a:srgbClr val="00B050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НАПРАВЛЕНИЯ РАБОТЫ КДМ: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5400" indent="260280" algn="just">
              <a:lnSpc>
                <a:spcPct val="100000"/>
              </a:lnSpc>
              <a:buClr>
                <a:srgbClr val="0070C0"/>
              </a:buClr>
              <a:buFont typeface="Symbol"/>
              <a:buChar char=""/>
            </a:pPr>
            <a:r>
              <a:rPr lang="ru-RU" sz="2800" b="0" u="sng" strike="noStrike" spc="-1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Лечебно-диагностическая</a:t>
            </a: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 – </a:t>
            </a: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обследование, диагностика, лечение и профилактика заболеваний.</a:t>
            </a: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 П</a:t>
            </a: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рием ведут специалисты – гинеколог, уролог-андролог, невролог, дерматовенеролог, медицинский психолог)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5400" indent="260280" algn="just">
              <a:lnSpc>
                <a:spcPct val="100000"/>
              </a:lnSpc>
              <a:buClr>
                <a:srgbClr val="E46C0A"/>
              </a:buClr>
              <a:buFont typeface="Symbol"/>
              <a:buChar char=""/>
            </a:pPr>
            <a:r>
              <a:rPr lang="ru-RU" sz="2800" b="0" u="sng" strike="noStrike" spc="-1">
                <a:solidFill>
                  <a:srgbClr val="E46C0A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Консультативная:</a:t>
            </a: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 групповое и индивидуальное психологическое консультирование детей, подростков и их родителей; профилактика, социально-психологическая коррекция рискованного поведения молодежи;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95400" indent="260280" algn="just">
              <a:lnSpc>
                <a:spcPct val="100000"/>
              </a:lnSpc>
              <a:buClr>
                <a:srgbClr val="FF0000"/>
              </a:buClr>
              <a:buFont typeface="Symbol"/>
              <a:buChar char=""/>
            </a:pPr>
            <a:r>
              <a:rPr lang="ru-RU" sz="2800" b="0" u="sng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Профилактическая</a:t>
            </a:r>
            <a:r>
              <a:rPr lang="ru-RU" sz="2800" b="0" u="sng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:</a:t>
            </a: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 проведение занятий, тренингов, акций по вопросам здорового образа жизни и профилактики вредных привычек, семинары для специалистов, обучение волонтеров для ведения работы по здоровому образу жизни.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ustomShape 1"/>
          <p:cNvSpPr/>
          <p:nvPr/>
        </p:nvSpPr>
        <p:spPr>
          <a:xfrm rot="163200">
            <a:off x="327600" y="4858200"/>
            <a:ext cx="6895800" cy="5155200"/>
          </a:xfrm>
          <a:prstGeom prst="rect">
            <a:avLst/>
          </a:prstGeom>
          <a:solidFill>
            <a:schemeClr val="bg1"/>
          </a:solidFill>
          <a:ln>
            <a:solidFill>
              <a:srgbClr val="46AAC4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</p:sp>
      <p:sp>
        <p:nvSpPr>
          <p:cNvPr id="123" name="CustomShape 2"/>
          <p:cNvSpPr/>
          <p:nvPr/>
        </p:nvSpPr>
        <p:spPr>
          <a:xfrm>
            <a:off x="280080" y="5006160"/>
            <a:ext cx="7070400" cy="6397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4400" b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omic Sans MS"/>
                <a:ea typeface="DejaVu Sans"/>
              </a:rPr>
              <a:t>График работы: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3200" b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omic Sans MS"/>
                <a:ea typeface="DejaVu Sans"/>
              </a:rPr>
              <a:t>Прием  врачей-специалистов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32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omic Sans MS"/>
                <a:ea typeface="DejaVu Sans"/>
              </a:rPr>
              <a:t>Вторник, четверг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32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omic Sans MS"/>
                <a:ea typeface="DejaVu Sans"/>
              </a:rPr>
              <a:t>с  14-00 до 17-00 часов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3200" b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omic Sans MS"/>
                <a:ea typeface="DejaVu Sans"/>
              </a:rPr>
              <a:t>Дни общения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2800" b="1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omic Sans MS"/>
                <a:ea typeface="DejaVu Sans"/>
              </a:rPr>
              <a:t>(групповые, тематические)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32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omic Sans MS"/>
                <a:ea typeface="DejaVu Sans"/>
              </a:rPr>
              <a:t>Среда, пятница  с 14-00 часов 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omic Sans MS"/>
                <a:ea typeface="DejaVu Sans"/>
              </a:rPr>
              <a:t>  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24" name="Picture 8"/>
          <p:cNvPicPr/>
          <p:nvPr/>
        </p:nvPicPr>
        <p:blipFill>
          <a:blip r:embed="rId2"/>
          <a:stretch/>
        </p:blipFill>
        <p:spPr>
          <a:xfrm rot="226800">
            <a:off x="1381320" y="380520"/>
            <a:ext cx="4981320" cy="3264480"/>
          </a:xfrm>
          <a:prstGeom prst="rect">
            <a:avLst/>
          </a:prstGeom>
          <a:ln>
            <a:noFill/>
          </a:ln>
        </p:spPr>
      </p:pic>
      <p:sp>
        <p:nvSpPr>
          <p:cNvPr id="125" name="CustomShape 3"/>
          <p:cNvSpPr/>
          <p:nvPr/>
        </p:nvSpPr>
        <p:spPr>
          <a:xfrm>
            <a:off x="208800" y="3720240"/>
            <a:ext cx="7070400" cy="1186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ru-RU" sz="3600" b="1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Segoe Script"/>
                <a:ea typeface="ZnikomitNo24"/>
              </a:rPr>
              <a:t>Клиника, дружественная к молодежи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CustomShape 1"/>
          <p:cNvSpPr/>
          <p:nvPr/>
        </p:nvSpPr>
        <p:spPr>
          <a:xfrm>
            <a:off x="637200" y="791280"/>
            <a:ext cx="6427800" cy="8608680"/>
          </a:xfrm>
          <a:prstGeom prst="rect">
            <a:avLst/>
          </a:prstGeom>
          <a:ln w="76320">
            <a:rou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2300" b="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 нашей клинике вы можете получить  консультацию следующих специалистов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72880">
              <a:lnSpc>
                <a:spcPct val="100000"/>
              </a:lnSpc>
            </a:pPr>
            <a:r>
              <a:rPr lang="ru-RU" sz="2300" b="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                  Медицинский психолог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72880">
              <a:lnSpc>
                <a:spcPct val="100000"/>
              </a:lnSpc>
            </a:pPr>
            <a:r>
              <a:rPr lang="ru-RU" sz="2300" b="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            </a:t>
            </a:r>
            <a:r>
              <a:rPr lang="ru-RU" sz="2300" b="0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Ваколюк</a:t>
            </a:r>
            <a:r>
              <a:rPr lang="ru-RU" sz="2300" b="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Надежда Сергеевна 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72880"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72880">
              <a:lnSpc>
                <a:spcPct val="100000"/>
              </a:lnSpc>
            </a:pPr>
            <a:r>
              <a:rPr lang="ru-RU" sz="2300" b="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                           Педиатр 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72880">
              <a:lnSpc>
                <a:spcPct val="100000"/>
              </a:lnSpc>
            </a:pPr>
            <a:r>
              <a:rPr lang="ru-RU" sz="2300" b="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            Боярских Юлия Валерьевна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72880"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72880">
              <a:lnSpc>
                <a:spcPct val="100000"/>
              </a:lnSpc>
            </a:pPr>
            <a:r>
              <a:rPr lang="ru-RU" sz="2300" b="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                    Врач психиатр-нарколог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72880">
              <a:lnSpc>
                <a:spcPct val="100000"/>
              </a:lnSpc>
            </a:pPr>
            <a:r>
              <a:rPr lang="ru-RU" sz="2300" b="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            </a:t>
            </a:r>
            <a:r>
              <a:rPr lang="ru-RU" sz="2300" b="0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Закачурин</a:t>
            </a:r>
            <a:r>
              <a:rPr lang="ru-RU" sz="2300" b="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Сергей Михайлович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72880"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72880">
              <a:lnSpc>
                <a:spcPct val="100000"/>
              </a:lnSpc>
            </a:pPr>
            <a:r>
              <a:rPr lang="ru-RU" sz="2300" b="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                    Врач дерматовенеролог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72880">
              <a:lnSpc>
                <a:spcPct val="100000"/>
              </a:lnSpc>
            </a:pPr>
            <a:r>
              <a:rPr lang="ru-RU" sz="2300" b="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           Широкова Татьяна Алексеевна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72880" indent="887400"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72880" indent="887400">
              <a:lnSpc>
                <a:spcPct val="100000"/>
              </a:lnSpc>
            </a:pPr>
            <a:r>
              <a:rPr lang="ru-RU" sz="2300" b="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		</a:t>
            </a:r>
            <a:endParaRPr lang="ru-RU" sz="2300" b="0" strike="noStrike" spc="-1" dirty="0" smtClean="0">
              <a:solidFill>
                <a:srgbClr val="002060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272880" indent="887400">
              <a:lnSpc>
                <a:spcPct val="100000"/>
              </a:lnSpc>
            </a:pPr>
            <a:r>
              <a:rPr lang="ru-RU" sz="2300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2300" spc="-1" smtClean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    </a:t>
            </a:r>
            <a:r>
              <a:rPr lang="ru-RU" sz="2300" b="0" strike="noStrike" spc="-1" smtClean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2300" b="0" strike="noStrike" spc="-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Врачи гинекологи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72880" indent="887400">
              <a:lnSpc>
                <a:spcPct val="100000"/>
              </a:lnSpc>
            </a:pPr>
            <a:r>
              <a:rPr lang="ru-RU" sz="2300" b="0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Звиададзе</a:t>
            </a:r>
            <a:r>
              <a:rPr lang="ru-RU" sz="2300" b="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2300" b="0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Лали</a:t>
            </a:r>
            <a:r>
              <a:rPr lang="ru-RU" sz="2300" b="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2300" b="0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Гивиевна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72880" indent="887400">
              <a:lnSpc>
                <a:spcPct val="100000"/>
              </a:lnSpc>
            </a:pPr>
            <a:r>
              <a:rPr lang="ru-RU" sz="2300" b="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Солдатова Марина Юрьевна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72880" indent="887400"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72880" indent="887400">
              <a:lnSpc>
                <a:spcPct val="100000"/>
              </a:lnSpc>
            </a:pPr>
            <a:r>
              <a:rPr lang="ru-RU" sz="2300" b="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       Врач уролог-</a:t>
            </a:r>
            <a:r>
              <a:rPr lang="ru-RU" sz="2300" b="0" strike="noStrike" spc="-1" dirty="0" err="1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андролог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72880" indent="887400">
              <a:lnSpc>
                <a:spcPct val="100000"/>
              </a:lnSpc>
            </a:pPr>
            <a:r>
              <a:rPr lang="ru-RU" sz="2300" b="0" strike="noStrike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Зарубина Наталия Александровна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567</TotalTime>
  <Words>468</Words>
  <Application>Microsoft Office PowerPoint</Application>
  <PresentationFormat>Произвольный</PresentationFormat>
  <Paragraphs>98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8</vt:i4>
      </vt:variant>
    </vt:vector>
  </HeadingPairs>
  <TitlesOfParts>
    <vt:vector size="20" baseType="lpstr">
      <vt:lpstr>Arial</vt:lpstr>
      <vt:lpstr>Calibri</vt:lpstr>
      <vt:lpstr>Comic Sans MS</vt:lpstr>
      <vt:lpstr>DejaVu Sans</vt:lpstr>
      <vt:lpstr>Segoe Script</vt:lpstr>
      <vt:lpstr>Symbol</vt:lpstr>
      <vt:lpstr>Times New Roman</vt:lpstr>
      <vt:lpstr>Wingdings</vt:lpstr>
      <vt:lpstr>ZnikomitNo24</vt:lpstr>
      <vt:lpstr>Office Theme</vt:lpstr>
      <vt:lpstr>Office Theme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subject/>
  <dc:creator>Александра В. Хлыстикова</dc:creator>
  <dc:description/>
  <cp:lastModifiedBy>PulnikovaAA</cp:lastModifiedBy>
  <cp:revision>50</cp:revision>
  <dcterms:created xsi:type="dcterms:W3CDTF">2017-04-25T06:29:18Z</dcterms:created>
  <dcterms:modified xsi:type="dcterms:W3CDTF">2018-03-30T04:38:05Z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9</vt:i4>
  </property>
</Properties>
</file>