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оника Буторина" initials="ВБ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04T20:04:27.789" idx="1">
    <p:pos x="7680" y="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97582-24BD-4B5F-9AC5-3A101508E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69C4271-91C7-4A34-A6F8-802004BAC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BEA913-EBC2-4806-8277-E9BB118E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8314AB-D4CC-4A13-BFC8-0337A961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C8F216-5B66-4193-91AD-00ABA427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48D715-3565-4C81-BDB1-89873D29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E4D833F-4DC4-4B3D-87BC-0C0BEEEB3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9B84B6-4173-4E4B-96FD-38FF854A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52CF59-97CD-478F-860E-A806D06D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EC86A9-FBF9-416C-98E8-78E039C3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6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6D47410-1EBC-479C-8B63-844250364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D59BBF-AF2E-4B76-9058-D01C5E524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B6BAA8-1D83-4333-BB35-2917AAA8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ADCFD6-8EB7-4380-B8C1-88E0B83A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6EE31E-DFE8-4D16-9BBD-48D7A4AD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4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7B72E6-1874-4BA8-B33B-19EED6F1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B30573-95D6-42B4-B774-756930C8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A102C1-EE0A-48B4-BFEF-8AF1EBEE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1C3A54-9A5C-4EAC-A5F9-BFA662A6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00176F-5771-4442-932C-B2B6BFDE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4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26EA5-9070-4715-A5CA-360EBB2B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6C1048-0ABF-40A2-BA7C-6147DFA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E9E558-C275-475C-8F54-2BA2A546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0FB4EC-9573-4E7D-88B8-6FBD3573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FF7504-41B3-4848-9614-301D6167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4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B35D0-2376-4530-8832-54981A10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66B4A8-5481-4FBA-A693-9B6CE8F84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D0899C-DC30-4185-A2C9-D5E94FDD4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01B750-FB95-451A-8A43-C8A49C07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8205F1-1C7D-40FE-A0DF-A62D8B76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2C4A8C-13D4-4192-8D85-46119A62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9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E850D9-8DAF-49CA-BBA7-7F1A0A46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0FE52C-8E01-4C02-858D-7EB6F585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6A1F3C-594E-41AE-9875-6462B82A4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47CB85C-9C28-46EE-9E63-19F313995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FDDD08-ABEE-4FA0-8BB8-BE1BE6481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11415F-44D9-4C40-8D67-B534DF76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B6905E9-1B86-4945-B8DA-5EDCC30D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1B35C65-CDDB-4059-9000-C440AF7A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3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B92F1-B96E-4CCC-B623-34CE2599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C9BE56B-F497-4596-8E1E-63D135CF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5F75E36-CE7D-4541-9A12-C176E1FF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BC1E7D-B936-4F83-8B1E-BC3B813B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3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7C651D-B515-425B-8D21-E7B0EAF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85DF92E-70FA-44CF-AD9F-64A81470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33D546E-7277-4E77-BE15-2BF61998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1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34EFEE-C742-4F9D-9D72-63F44071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FEFEFB-A1BA-44C4-817A-FDFFDC4F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42ABEB-A32E-41A3-9CE2-0E0BE6F78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2C71D3-9657-4004-8718-380CD2B4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A10A3F-BC8B-462E-8211-4BA9B425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1019F2-25F2-40FA-B772-FFB01D60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529FA6-8AE8-41A6-8784-107BCEE7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265819B-A218-470E-9581-83AB748E2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E9DDDF-B63E-443B-B604-5A131DF9E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345EF9-FED5-4313-A1D4-4E01752C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0A689A-3530-4DEC-836C-E6835F83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ED526F-656E-480C-B9C8-173E717A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0CBA4C-00FF-4B01-9B08-7756C13F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97CE87-D5CE-4013-BEA8-E750495EB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CD74C6-EBDC-4C39-A799-71D014DB5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E6F9-38DB-45E8-890D-295E4248D6C0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7E1B45-6276-4F06-ADDF-A9B4D3555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51F7BC-EF67-41F7-A8B4-8CF54674D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D8B4F-EBD7-46B1-AF0E-9957F9D06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4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ff.ru/10299-2/" TargetMode="External"/><Relationship Id="rId2" Type="http://schemas.openxmlformats.org/officeDocument/2006/relationships/hyperlink" Target="https://psychology.snauka.ru/2017/09/815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afebochka.ru/reiting-rossii-po-urovnyu-korrupcii-v-mire-2023" TargetMode="External"/><Relationship Id="rId4" Type="http://schemas.openxmlformats.org/officeDocument/2006/relationships/hyperlink" Target="https://www.kommersant.ru/doc/57085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BCDB795-A18C-4895-BFDB-6DF3C79335A1}"/>
              </a:ext>
            </a:extLst>
          </p:cNvPr>
          <p:cNvSpPr/>
          <p:nvPr/>
        </p:nvSpPr>
        <p:spPr>
          <a:xfrm>
            <a:off x="251586" y="325877"/>
            <a:ext cx="11614825" cy="6206246"/>
          </a:xfrm>
          <a:prstGeom prst="roundRect">
            <a:avLst/>
          </a:prstGeom>
          <a:ln>
            <a:solidFill>
              <a:srgbClr val="E8D9F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379;p36">
            <a:extLst>
              <a:ext uri="{FF2B5EF4-FFF2-40B4-BE49-F238E27FC236}">
                <a16:creationId xmlns:a16="http://schemas.microsoft.com/office/drawing/2014/main" xmlns="" id="{64AD34C4-47D1-483E-AC90-BF71768FE54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11828" y="2638726"/>
            <a:ext cx="7968343" cy="8708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Arial"/>
              </a:rPr>
              <a:t>Обоснование значимости мотивационного видеоролика о коррупции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5113A3-667F-4FC8-BC83-0C23C707B2B5}"/>
              </a:ext>
            </a:extLst>
          </p:cNvPr>
          <p:cNvSpPr txBox="1"/>
          <p:nvPr/>
        </p:nvSpPr>
        <p:spPr>
          <a:xfrm>
            <a:off x="1537800" y="567506"/>
            <a:ext cx="9042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молодежной политики Свердловской области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Свердловской области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«Камышловский педагогический колледж»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FFF011-69CD-4DFC-9936-D8DA3F3D1482}"/>
              </a:ext>
            </a:extLst>
          </p:cNvPr>
          <p:cNvSpPr txBox="1"/>
          <p:nvPr/>
        </p:nvSpPr>
        <p:spPr>
          <a:xfrm>
            <a:off x="9288278" y="3696293"/>
            <a:ext cx="2219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Буторина В.В.,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студентка 4А группы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Шаркова Е.В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Лотова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Г.П.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947C4-76F6-4C78-9D9F-465B1DE505D6}"/>
              </a:ext>
            </a:extLst>
          </p:cNvPr>
          <p:cNvSpPr txBox="1"/>
          <p:nvPr/>
        </p:nvSpPr>
        <p:spPr>
          <a:xfrm>
            <a:off x="4906330" y="5921162"/>
            <a:ext cx="2327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Камышлов, 2023</a:t>
            </a:r>
            <a:endParaRPr lang="ru-RU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7A9792C-FE76-46DE-8B92-AB0440D06F01}"/>
              </a:ext>
            </a:extLst>
          </p:cNvPr>
          <p:cNvSpPr/>
          <p:nvPr/>
        </p:nvSpPr>
        <p:spPr>
          <a:xfrm>
            <a:off x="251586" y="325877"/>
            <a:ext cx="11614825" cy="6206246"/>
          </a:xfrm>
          <a:prstGeom prst="roundRect">
            <a:avLst/>
          </a:prstGeom>
          <a:ln>
            <a:solidFill>
              <a:srgbClr val="E8D9F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D09726-86DD-48E0-BC50-137A817767AA}"/>
              </a:ext>
            </a:extLst>
          </p:cNvPr>
          <p:cNvSpPr txBox="1"/>
          <p:nvPr/>
        </p:nvSpPr>
        <p:spPr>
          <a:xfrm>
            <a:off x="772015" y="1273684"/>
            <a:ext cx="105739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Вся деятельность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вопросам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борьбы с коррупцией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сводится к следующим основным целям:</a:t>
            </a:r>
          </a:p>
          <a:p>
            <a:pPr algn="just"/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негативного общественного мнения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отношении коррупции, неприятия коррупции.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анализа и оценки деятельности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органов государственной власти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противодействию коррупции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к</a:t>
            </a: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отдельным проявлениям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граждан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общественных организаций к</a:t>
            </a: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систематическому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противодействию коррупционным </a:t>
            </a:r>
          </a:p>
          <a:p>
            <a:pPr algn="just"/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явлениям.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67B9963-793C-42A2-B7AE-904A57D2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8" t="13649" r="25678" b="13649"/>
          <a:stretch/>
        </p:blipFill>
        <p:spPr>
          <a:xfrm>
            <a:off x="8617371" y="3540232"/>
            <a:ext cx="3249038" cy="306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0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DDB4B2-C60F-404A-BBEA-374A2C3FB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7" t="17730" r="27314" b="10922"/>
          <a:stretch/>
        </p:blipFill>
        <p:spPr>
          <a:xfrm>
            <a:off x="1378085" y="481035"/>
            <a:ext cx="9435830" cy="58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2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E16F3C-891E-436B-AE9C-65DA2834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7" t="16454" r="34415" b="31205"/>
          <a:stretch/>
        </p:blipFill>
        <p:spPr>
          <a:xfrm>
            <a:off x="1076527" y="455990"/>
            <a:ext cx="10038946" cy="59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8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072CBBF-7CB0-439D-84D9-E4C10A13C9C5}"/>
              </a:ext>
            </a:extLst>
          </p:cNvPr>
          <p:cNvSpPr/>
          <p:nvPr/>
        </p:nvSpPr>
        <p:spPr>
          <a:xfrm>
            <a:off x="251586" y="325877"/>
            <a:ext cx="11614825" cy="6206246"/>
          </a:xfrm>
          <a:prstGeom prst="roundRect">
            <a:avLst/>
          </a:prstGeom>
          <a:ln>
            <a:solidFill>
              <a:srgbClr val="E8D9F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A93128-FE46-48AB-907B-3E1722A88EDC}"/>
              </a:ext>
            </a:extLst>
          </p:cNvPr>
          <p:cNvSpPr txBox="1"/>
          <p:nvPr/>
        </p:nvSpPr>
        <p:spPr>
          <a:xfrm>
            <a:off x="2461098" y="544109"/>
            <a:ext cx="900161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мнению Ковалева А.Г.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подражание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−  это следование общим образцам поведения, примерам, эталонам, стереотипам,  принятым в группе.</a:t>
            </a:r>
          </a:p>
          <a:p>
            <a:pPr indent="360363"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младшем школьном возрасте ученики признают учителя, как правило, в первую очередь в силу авторитетности для них самой ролевой позиции педагога. Общеизвестно, что наиболее сильно впечатление на детей производит учитель начальных классов. </a:t>
            </a:r>
          </a:p>
          <a:p>
            <a:pPr indent="360363" algn="just"/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endParaRPr lang="ru-RU" sz="2400" i="1" dirty="0">
              <a:solidFill>
                <a:schemeClr val="bg2">
                  <a:lumMod val="25000"/>
                </a:schemeClr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endParaRPr lang="ru-RU" sz="2400" i="1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endParaRPr lang="ru-RU" sz="2400" i="1" dirty="0">
              <a:solidFill>
                <a:schemeClr val="bg2">
                  <a:lumMod val="25000"/>
                </a:schemeClr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Обязательным требованием к авторитетному учителю является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моральная чистоплотность.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Нравственные отношения пронизывают все стороны общения учителя и учащегося. Любой хороший или плохой поступок обязательно имеет нравственный аспект.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826B65-8EA3-45C2-BA6B-369DA29EB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" y="2286000"/>
            <a:ext cx="399848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6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BCDB795-A18C-4895-BFDB-6DF3C79335A1}"/>
              </a:ext>
            </a:extLst>
          </p:cNvPr>
          <p:cNvSpPr/>
          <p:nvPr/>
        </p:nvSpPr>
        <p:spPr>
          <a:xfrm>
            <a:off x="251586" y="325877"/>
            <a:ext cx="11614825" cy="6206246"/>
          </a:xfrm>
          <a:prstGeom prst="roundRect">
            <a:avLst/>
          </a:prstGeom>
          <a:ln>
            <a:solidFill>
              <a:srgbClr val="E8D9F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379;p36">
            <a:extLst>
              <a:ext uri="{FF2B5EF4-FFF2-40B4-BE49-F238E27FC236}">
                <a16:creationId xmlns:a16="http://schemas.microsoft.com/office/drawing/2014/main" xmlns="" id="{64AD34C4-47D1-483E-AC90-BF71768FE54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11828" y="2638726"/>
            <a:ext cx="7968343" cy="8708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Arial"/>
              </a:rPr>
              <a:t>Обоснование значимости мотивационного видеоролика о коррупции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5113A3-667F-4FC8-BC83-0C23C707B2B5}"/>
              </a:ext>
            </a:extLst>
          </p:cNvPr>
          <p:cNvSpPr txBox="1"/>
          <p:nvPr/>
        </p:nvSpPr>
        <p:spPr>
          <a:xfrm>
            <a:off x="1537800" y="567506"/>
            <a:ext cx="9042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молодежной политики Свердловской области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Свердловской области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«Камышловский педагогический колледж»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FFF011-69CD-4DFC-9936-D8DA3F3D1482}"/>
              </a:ext>
            </a:extLst>
          </p:cNvPr>
          <p:cNvSpPr txBox="1"/>
          <p:nvPr/>
        </p:nvSpPr>
        <p:spPr>
          <a:xfrm>
            <a:off x="9288278" y="3696293"/>
            <a:ext cx="2219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Буторина В.В.,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студентка 4А группы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Шаркова Е.В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Лотова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Г.П.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947C4-76F6-4C78-9D9F-465B1DE505D6}"/>
              </a:ext>
            </a:extLst>
          </p:cNvPr>
          <p:cNvSpPr txBox="1"/>
          <p:nvPr/>
        </p:nvSpPr>
        <p:spPr>
          <a:xfrm>
            <a:off x="4906330" y="5921162"/>
            <a:ext cx="2327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Камышлов, 2023</a:t>
            </a:r>
            <a:endParaRPr lang="ru-RU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4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20352AA-A84A-49CC-AA95-153D563761B2}"/>
              </a:ext>
            </a:extLst>
          </p:cNvPr>
          <p:cNvSpPr/>
          <p:nvPr/>
        </p:nvSpPr>
        <p:spPr>
          <a:xfrm>
            <a:off x="251586" y="325877"/>
            <a:ext cx="11614825" cy="6206246"/>
          </a:xfrm>
          <a:prstGeom prst="roundRect">
            <a:avLst/>
          </a:prstGeom>
          <a:ln>
            <a:solidFill>
              <a:srgbClr val="E8D9F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6A3F49-4081-4A9F-A258-8DEDBE3766F0}"/>
              </a:ext>
            </a:extLst>
          </p:cNvPr>
          <p:cNvSpPr txBox="1"/>
          <p:nvPr/>
        </p:nvSpPr>
        <p:spPr>
          <a:xfrm>
            <a:off x="772013" y="1410308"/>
            <a:ext cx="1057396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Феномен подражания как механизм развития интеллектуального поведения и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метакогнитивных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способностей школьников в рамках специально организованной среды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https://psychology.snauka.ru/2017/09/8158</a:t>
            </a:r>
            <a:endParaRPr lang="ru-RU" sz="2000" dirty="0">
              <a:solidFill>
                <a:schemeClr val="bg2">
                  <a:lumMod val="25000"/>
                </a:schemeClr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СМИ как эффективный инструмент противодействия коррупции в Российской Федерации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https://sciff.ru/10299-2/</a:t>
            </a:r>
            <a:endParaRPr lang="ru-RU" sz="2000" dirty="0">
              <a:solidFill>
                <a:schemeClr val="bg2">
                  <a:lumMod val="25000"/>
                </a:schemeClr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Коррупция в России и мире — в шести графиках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https://www.kommersant.ru/doc/5708590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 России по уровню коррупции в мире 2023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https://kafebochka.ru/reiting-rossii-po-urovnyu-korrupcii-v-mire-2023</a:t>
            </a:r>
            <a:endParaRPr lang="ru-RU" sz="2000" dirty="0">
              <a:solidFill>
                <a:schemeClr val="bg2">
                  <a:lumMod val="25000"/>
                </a:schemeClr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Каратыгина, Е. В. Роль и влияние личного примера учителя в процессе воспитания. Педагогический авторитет учителя / Е. В. Каратыгина. — Текст : непосредственный // Аспекты и тенденции педагогической науки : материалы I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науч.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(г. Санкт-Петербург, декабрь 2016 г.). — Санкт-Петербург : Свое издательство, 2016. — С. 113-115. — URL: https://moluch.ru/conf/ped/archive/209/11418/ (дата обращения: 04.12.2023).</a:t>
            </a:r>
          </a:p>
        </p:txBody>
      </p:sp>
      <p:sp>
        <p:nvSpPr>
          <p:cNvPr id="6" name="Google Shape;379;p36">
            <a:extLst>
              <a:ext uri="{FF2B5EF4-FFF2-40B4-BE49-F238E27FC236}">
                <a16:creationId xmlns:a16="http://schemas.microsoft.com/office/drawing/2014/main" xmlns="" id="{AB35D5C1-113A-4D8F-B0E2-56B7B228AEE9}"/>
              </a:ext>
            </a:extLst>
          </p:cNvPr>
          <p:cNvSpPr txBox="1">
            <a:spLocks/>
          </p:cNvSpPr>
          <p:nvPr/>
        </p:nvSpPr>
        <p:spPr>
          <a:xfrm>
            <a:off x="2074825" y="539450"/>
            <a:ext cx="7968343" cy="8708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Arial"/>
              </a:rPr>
              <a:t>Список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3313352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385</Words>
  <Application>Microsoft Office PowerPoint</Application>
  <PresentationFormat>Произвольный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Обоснование значимости мотивационного видеоролика о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Обоснование значимости мотивационного видеоролика о коррупции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Обоснование значимости мотивационного видеоролика о коррупции</dc:title>
  <dc:creator>Вероника Буторина</dc:creator>
  <cp:lastModifiedBy>Admin</cp:lastModifiedBy>
  <cp:revision>7</cp:revision>
  <dcterms:created xsi:type="dcterms:W3CDTF">2023-12-04T14:52:10Z</dcterms:created>
  <dcterms:modified xsi:type="dcterms:W3CDTF">2023-12-06T17:42:26Z</dcterms:modified>
</cp:coreProperties>
</file>