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13"/>
  </p:notesMasterIdLst>
  <p:sldIdLst>
    <p:sldId id="354" r:id="rId2"/>
    <p:sldId id="358" r:id="rId3"/>
    <p:sldId id="349" r:id="rId4"/>
    <p:sldId id="376" r:id="rId5"/>
    <p:sldId id="371" r:id="rId6"/>
    <p:sldId id="375" r:id="rId7"/>
    <p:sldId id="374" r:id="rId8"/>
    <p:sldId id="380" r:id="rId9"/>
    <p:sldId id="377" r:id="rId10"/>
    <p:sldId id="352" r:id="rId11"/>
    <p:sldId id="379" r:id="rId12"/>
  </p:sldIdLst>
  <p:sldSz cx="10691813" cy="7559675"/>
  <p:notesSz cx="6858000" cy="9947275"/>
  <p:embeddedFontLst>
    <p:embeddedFont>
      <p:font typeface="Akrobat ExtraBold" charset="-52"/>
      <p:bold r:id="rId14"/>
    </p:embeddedFont>
    <p:embeddedFont>
      <p:font typeface="Arabic Typesetting" pitchFamily="66" charset="-78"/>
      <p:regular r:id="rId15"/>
    </p:embeddedFont>
    <p:embeddedFont>
      <p:font typeface="Trebuchet MS" pitchFamily="34" charset="0"/>
      <p:regular r:id="rId16"/>
      <p:bold r:id="rId17"/>
      <p:italic r:id="rId18"/>
      <p:boldItalic r:id="rId19"/>
    </p:embeddedFont>
    <p:embeddedFont>
      <p:font typeface="Sylfaen" pitchFamily="18" charset="0"/>
      <p:regular r:id="rId20"/>
    </p:embeddedFont>
    <p:embeddedFont>
      <p:font typeface="Akrobat Bold" charset="-52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D85"/>
    <a:srgbClr val="27439F"/>
    <a:srgbClr val="C3232D"/>
    <a:srgbClr val="D51825"/>
    <a:srgbClr val="249F45"/>
    <a:srgbClr val="FFFF99"/>
    <a:srgbClr val="F69110"/>
    <a:srgbClr val="A7A9AC"/>
    <a:srgbClr val="FCAF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816" autoAdjust="0"/>
  </p:normalViewPr>
  <p:slideViewPr>
    <p:cSldViewPr snapToGrid="0" snapToObjects="1">
      <p:cViewPr>
        <p:scale>
          <a:sx n="70" d="100"/>
          <a:sy n="70" d="100"/>
        </p:scale>
        <p:origin x="-1332" y="-408"/>
      </p:cViewPr>
      <p:guideLst>
        <p:guide orient="horz" pos="2381"/>
        <p:guide pos="339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B74D1-A22F-4BBC-9C06-43761263B8DA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</dgm:pt>
    <dgm:pt modelId="{DAC2590B-A036-4014-BB49-C713214685D2}">
      <dgm:prSet phldrT="[Текст]" custT="1"/>
      <dgm:spPr/>
      <dgm:t>
        <a:bodyPr/>
        <a:lstStyle/>
        <a:p>
          <a:r>
            <a:rPr lang="ru-RU" sz="2400" b="1" dirty="0" smtClean="0">
              <a:latin typeface="Sylfaen" pitchFamily="18" charset="0"/>
            </a:rPr>
            <a:t>Обратная связь</a:t>
          </a:r>
          <a:endParaRPr lang="ru-RU" sz="2400" b="1" dirty="0">
            <a:latin typeface="Sylfaen" pitchFamily="18" charset="0"/>
          </a:endParaRPr>
        </a:p>
      </dgm:t>
    </dgm:pt>
    <dgm:pt modelId="{53CAA0B9-64B4-4511-A947-A1A6EFE19475}" type="parTrans" cxnId="{34747D33-FFC1-4D3A-A5E0-3ED1079FEA58}">
      <dgm:prSet/>
      <dgm:spPr/>
      <dgm:t>
        <a:bodyPr/>
        <a:lstStyle/>
        <a:p>
          <a:endParaRPr lang="ru-RU"/>
        </a:p>
      </dgm:t>
    </dgm:pt>
    <dgm:pt modelId="{A36E87E0-1228-4129-9FFC-E8F77F92FDE2}" type="sibTrans" cxnId="{34747D33-FFC1-4D3A-A5E0-3ED1079FEA58}">
      <dgm:prSet/>
      <dgm:spPr/>
      <dgm:t>
        <a:bodyPr/>
        <a:lstStyle/>
        <a:p>
          <a:endParaRPr lang="ru-RU"/>
        </a:p>
      </dgm:t>
    </dgm:pt>
    <dgm:pt modelId="{823822FB-8681-483B-B20E-51BD4F23DED0}">
      <dgm:prSet phldrT="[Текст]" custT="1"/>
      <dgm:spPr/>
      <dgm:t>
        <a:bodyPr/>
        <a:lstStyle/>
        <a:p>
          <a:r>
            <a:rPr lang="ru-RU" sz="2000" b="1" dirty="0" smtClean="0">
              <a:latin typeface="Sylfaen" pitchFamily="18" charset="0"/>
            </a:rPr>
            <a:t>Отбор содержания</a:t>
          </a:r>
          <a:endParaRPr lang="ru-RU" sz="2000" b="1" dirty="0">
            <a:latin typeface="Sylfaen" pitchFamily="18" charset="0"/>
          </a:endParaRPr>
        </a:p>
      </dgm:t>
    </dgm:pt>
    <dgm:pt modelId="{12C0016E-1DD8-4D3D-AE8F-54DCCE980E19}" type="parTrans" cxnId="{EDD71DCD-3B34-4757-823E-29B562FD86D4}">
      <dgm:prSet/>
      <dgm:spPr/>
      <dgm:t>
        <a:bodyPr/>
        <a:lstStyle/>
        <a:p>
          <a:endParaRPr lang="ru-RU"/>
        </a:p>
      </dgm:t>
    </dgm:pt>
    <dgm:pt modelId="{37585379-B70E-49A7-9614-3F53A076E728}" type="sibTrans" cxnId="{EDD71DCD-3B34-4757-823E-29B562FD86D4}">
      <dgm:prSet/>
      <dgm:spPr/>
      <dgm:t>
        <a:bodyPr/>
        <a:lstStyle/>
        <a:p>
          <a:endParaRPr lang="ru-RU"/>
        </a:p>
      </dgm:t>
    </dgm:pt>
    <dgm:pt modelId="{D9422AEF-C629-4CF2-9574-CFF1BFC6242B}">
      <dgm:prSet phldrT="[Текст]" custT="1"/>
      <dgm:spPr/>
      <dgm:t>
        <a:bodyPr/>
        <a:lstStyle/>
        <a:p>
          <a:r>
            <a:rPr lang="ru-RU" sz="2000" b="1" dirty="0" smtClean="0">
              <a:latin typeface="Sylfaen" pitchFamily="18" charset="0"/>
            </a:rPr>
            <a:t>Выбор </a:t>
          </a:r>
          <a:r>
            <a:rPr lang="ru-RU" sz="2000" b="1" baseline="0" dirty="0" smtClean="0">
              <a:latin typeface="Sylfaen" pitchFamily="18" charset="0"/>
            </a:rPr>
            <a:t>ДОТ</a:t>
          </a:r>
          <a:endParaRPr lang="ru-RU" sz="2000" b="1" dirty="0">
            <a:latin typeface="Sylfaen" pitchFamily="18" charset="0"/>
          </a:endParaRPr>
        </a:p>
      </dgm:t>
    </dgm:pt>
    <dgm:pt modelId="{6568E0A9-E645-4B7D-9EE0-3D5059931A70}" type="parTrans" cxnId="{068C080F-D2A6-47B2-8677-BA64618D3D67}">
      <dgm:prSet/>
      <dgm:spPr/>
      <dgm:t>
        <a:bodyPr/>
        <a:lstStyle/>
        <a:p>
          <a:endParaRPr lang="ru-RU"/>
        </a:p>
      </dgm:t>
    </dgm:pt>
    <dgm:pt modelId="{79601322-3713-4740-87E3-7272588B696B}" type="sibTrans" cxnId="{068C080F-D2A6-47B2-8677-BA64618D3D67}">
      <dgm:prSet/>
      <dgm:spPr/>
      <dgm:t>
        <a:bodyPr/>
        <a:lstStyle/>
        <a:p>
          <a:endParaRPr lang="ru-RU"/>
        </a:p>
      </dgm:t>
    </dgm:pt>
    <dgm:pt modelId="{510E4D1F-C622-42F2-BD18-D252529B9CD4}" type="pres">
      <dgm:prSet presAssocID="{A3BB74D1-A22F-4BBC-9C06-43761263B8DA}" presName="compositeShape" presStyleCnt="0">
        <dgm:presLayoutVars>
          <dgm:dir/>
          <dgm:resizeHandles/>
        </dgm:presLayoutVars>
      </dgm:prSet>
      <dgm:spPr/>
    </dgm:pt>
    <dgm:pt modelId="{D7A7563C-8AD9-4728-81DC-4864C57F4F83}" type="pres">
      <dgm:prSet presAssocID="{A3BB74D1-A22F-4BBC-9C06-43761263B8DA}" presName="pyramid" presStyleLbl="node1" presStyleIdx="0" presStyleCnt="1"/>
      <dgm:spPr/>
    </dgm:pt>
    <dgm:pt modelId="{131C39FF-9125-48E4-99B2-E1566DFA2655}" type="pres">
      <dgm:prSet presAssocID="{A3BB74D1-A22F-4BBC-9C06-43761263B8DA}" presName="theList" presStyleCnt="0"/>
      <dgm:spPr/>
    </dgm:pt>
    <dgm:pt modelId="{CBB2DD26-2E11-465C-A883-3C50D4F9F994}" type="pres">
      <dgm:prSet presAssocID="{DAC2590B-A036-4014-BB49-C713214685D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B7E89-490F-4B58-9976-A293FA5C427B}" type="pres">
      <dgm:prSet presAssocID="{DAC2590B-A036-4014-BB49-C713214685D2}" presName="aSpace" presStyleCnt="0"/>
      <dgm:spPr/>
    </dgm:pt>
    <dgm:pt modelId="{B844F2C2-8DED-4E00-88F3-D78150496CC5}" type="pres">
      <dgm:prSet presAssocID="{823822FB-8681-483B-B20E-51BD4F23DED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B2A94-583A-4031-8709-BFD2AD33B0BB}" type="pres">
      <dgm:prSet presAssocID="{823822FB-8681-483B-B20E-51BD4F23DED0}" presName="aSpace" presStyleCnt="0"/>
      <dgm:spPr/>
    </dgm:pt>
    <dgm:pt modelId="{81197499-3D4C-407F-AD6C-7E63138A9CD6}" type="pres">
      <dgm:prSet presAssocID="{D9422AEF-C629-4CF2-9574-CFF1BFC6242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FA4EC-8E19-489A-A888-C477FD089277}" type="pres">
      <dgm:prSet presAssocID="{D9422AEF-C629-4CF2-9574-CFF1BFC6242B}" presName="aSpace" presStyleCnt="0"/>
      <dgm:spPr/>
    </dgm:pt>
  </dgm:ptLst>
  <dgm:cxnLst>
    <dgm:cxn modelId="{EDD71DCD-3B34-4757-823E-29B562FD86D4}" srcId="{A3BB74D1-A22F-4BBC-9C06-43761263B8DA}" destId="{823822FB-8681-483B-B20E-51BD4F23DED0}" srcOrd="1" destOrd="0" parTransId="{12C0016E-1DD8-4D3D-AE8F-54DCCE980E19}" sibTransId="{37585379-B70E-49A7-9614-3F53A076E728}"/>
    <dgm:cxn modelId="{14E1B925-C43B-4196-9514-23DC9538FD5C}" type="presOf" srcId="{D9422AEF-C629-4CF2-9574-CFF1BFC6242B}" destId="{81197499-3D4C-407F-AD6C-7E63138A9CD6}" srcOrd="0" destOrd="0" presId="urn:microsoft.com/office/officeart/2005/8/layout/pyramid2"/>
    <dgm:cxn modelId="{068C080F-D2A6-47B2-8677-BA64618D3D67}" srcId="{A3BB74D1-A22F-4BBC-9C06-43761263B8DA}" destId="{D9422AEF-C629-4CF2-9574-CFF1BFC6242B}" srcOrd="2" destOrd="0" parTransId="{6568E0A9-E645-4B7D-9EE0-3D5059931A70}" sibTransId="{79601322-3713-4740-87E3-7272588B696B}"/>
    <dgm:cxn modelId="{D7CEB0C9-0AAD-48E2-AB94-A0C7290CD286}" type="presOf" srcId="{DAC2590B-A036-4014-BB49-C713214685D2}" destId="{CBB2DD26-2E11-465C-A883-3C50D4F9F994}" srcOrd="0" destOrd="0" presId="urn:microsoft.com/office/officeart/2005/8/layout/pyramid2"/>
    <dgm:cxn modelId="{31CEBFDF-85DD-44C9-8452-A9BEA71E097A}" type="presOf" srcId="{823822FB-8681-483B-B20E-51BD4F23DED0}" destId="{B844F2C2-8DED-4E00-88F3-D78150496CC5}" srcOrd="0" destOrd="0" presId="urn:microsoft.com/office/officeart/2005/8/layout/pyramid2"/>
    <dgm:cxn modelId="{F9297114-624A-4026-A599-178AB10F0656}" type="presOf" srcId="{A3BB74D1-A22F-4BBC-9C06-43761263B8DA}" destId="{510E4D1F-C622-42F2-BD18-D252529B9CD4}" srcOrd="0" destOrd="0" presId="urn:microsoft.com/office/officeart/2005/8/layout/pyramid2"/>
    <dgm:cxn modelId="{34747D33-FFC1-4D3A-A5E0-3ED1079FEA58}" srcId="{A3BB74D1-A22F-4BBC-9C06-43761263B8DA}" destId="{DAC2590B-A036-4014-BB49-C713214685D2}" srcOrd="0" destOrd="0" parTransId="{53CAA0B9-64B4-4511-A947-A1A6EFE19475}" sibTransId="{A36E87E0-1228-4129-9FFC-E8F77F92FDE2}"/>
    <dgm:cxn modelId="{6D577146-3C1D-425C-9F0C-36F093861AD1}" type="presParOf" srcId="{510E4D1F-C622-42F2-BD18-D252529B9CD4}" destId="{D7A7563C-8AD9-4728-81DC-4864C57F4F83}" srcOrd="0" destOrd="0" presId="urn:microsoft.com/office/officeart/2005/8/layout/pyramid2"/>
    <dgm:cxn modelId="{726F4807-EC37-41C5-B2DF-C687879286A8}" type="presParOf" srcId="{510E4D1F-C622-42F2-BD18-D252529B9CD4}" destId="{131C39FF-9125-48E4-99B2-E1566DFA2655}" srcOrd="1" destOrd="0" presId="urn:microsoft.com/office/officeart/2005/8/layout/pyramid2"/>
    <dgm:cxn modelId="{F43FAEC8-2B40-4CD1-BEB5-FC43CCA29049}" type="presParOf" srcId="{131C39FF-9125-48E4-99B2-E1566DFA2655}" destId="{CBB2DD26-2E11-465C-A883-3C50D4F9F994}" srcOrd="0" destOrd="0" presId="urn:microsoft.com/office/officeart/2005/8/layout/pyramid2"/>
    <dgm:cxn modelId="{6E9B2301-D2FC-4E5E-ACC4-0B5B1BA3549B}" type="presParOf" srcId="{131C39FF-9125-48E4-99B2-E1566DFA2655}" destId="{40AB7E89-490F-4B58-9976-A293FA5C427B}" srcOrd="1" destOrd="0" presId="urn:microsoft.com/office/officeart/2005/8/layout/pyramid2"/>
    <dgm:cxn modelId="{3460909F-1AEC-407C-B6DE-B7395AFD51E1}" type="presParOf" srcId="{131C39FF-9125-48E4-99B2-E1566DFA2655}" destId="{B844F2C2-8DED-4E00-88F3-D78150496CC5}" srcOrd="2" destOrd="0" presId="urn:microsoft.com/office/officeart/2005/8/layout/pyramid2"/>
    <dgm:cxn modelId="{FEAB0A27-3735-4BB7-A188-BDF3258555A5}" type="presParOf" srcId="{131C39FF-9125-48E4-99B2-E1566DFA2655}" destId="{354B2A94-583A-4031-8709-BFD2AD33B0BB}" srcOrd="3" destOrd="0" presId="urn:microsoft.com/office/officeart/2005/8/layout/pyramid2"/>
    <dgm:cxn modelId="{DBD50BE2-3CA8-4E7D-9B97-0736B3E198D3}" type="presParOf" srcId="{131C39FF-9125-48E4-99B2-E1566DFA2655}" destId="{81197499-3D4C-407F-AD6C-7E63138A9CD6}" srcOrd="4" destOrd="0" presId="urn:microsoft.com/office/officeart/2005/8/layout/pyramid2"/>
    <dgm:cxn modelId="{0E37D30C-1698-4B14-A5FC-6B09987262A9}" type="presParOf" srcId="{131C39FF-9125-48E4-99B2-E1566DFA2655}" destId="{5DDFA4EC-8E19-489A-A888-C477FD0892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B74D1-A22F-4BBC-9C06-43761263B8DA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</dgm:pt>
    <dgm:pt modelId="{DAC2590B-A036-4014-BB49-C713214685D2}">
      <dgm:prSet phldrT="[Текст]" custT="1"/>
      <dgm:spPr/>
      <dgm:t>
        <a:bodyPr/>
        <a:lstStyle/>
        <a:p>
          <a:r>
            <a:rPr lang="ru-RU" sz="2400" b="1" dirty="0" smtClean="0">
              <a:latin typeface="Sylfaen" pitchFamily="18" charset="0"/>
            </a:rPr>
            <a:t>Обратная связь</a:t>
          </a:r>
          <a:endParaRPr lang="ru-RU" sz="2400" b="1" dirty="0">
            <a:latin typeface="Sylfaen" pitchFamily="18" charset="0"/>
          </a:endParaRPr>
        </a:p>
      </dgm:t>
    </dgm:pt>
    <dgm:pt modelId="{53CAA0B9-64B4-4511-A947-A1A6EFE19475}" type="parTrans" cxnId="{34747D33-FFC1-4D3A-A5E0-3ED1079FEA58}">
      <dgm:prSet/>
      <dgm:spPr/>
      <dgm:t>
        <a:bodyPr/>
        <a:lstStyle/>
        <a:p>
          <a:endParaRPr lang="ru-RU"/>
        </a:p>
      </dgm:t>
    </dgm:pt>
    <dgm:pt modelId="{A36E87E0-1228-4129-9FFC-E8F77F92FDE2}" type="sibTrans" cxnId="{34747D33-FFC1-4D3A-A5E0-3ED1079FEA58}">
      <dgm:prSet/>
      <dgm:spPr/>
      <dgm:t>
        <a:bodyPr/>
        <a:lstStyle/>
        <a:p>
          <a:endParaRPr lang="ru-RU"/>
        </a:p>
      </dgm:t>
    </dgm:pt>
    <dgm:pt modelId="{823822FB-8681-483B-B20E-51BD4F23DED0}">
      <dgm:prSet phldrT="[Текст]" custT="1"/>
      <dgm:spPr/>
      <dgm:t>
        <a:bodyPr/>
        <a:lstStyle/>
        <a:p>
          <a:r>
            <a:rPr lang="ru-RU" sz="2000" b="1" dirty="0" smtClean="0">
              <a:latin typeface="Sylfaen" pitchFamily="18" charset="0"/>
            </a:rPr>
            <a:t>Отбор содержания</a:t>
          </a:r>
          <a:endParaRPr lang="ru-RU" sz="2000" b="1" dirty="0">
            <a:latin typeface="Sylfaen" pitchFamily="18" charset="0"/>
          </a:endParaRPr>
        </a:p>
      </dgm:t>
    </dgm:pt>
    <dgm:pt modelId="{12C0016E-1DD8-4D3D-AE8F-54DCCE980E19}" type="parTrans" cxnId="{EDD71DCD-3B34-4757-823E-29B562FD86D4}">
      <dgm:prSet/>
      <dgm:spPr/>
      <dgm:t>
        <a:bodyPr/>
        <a:lstStyle/>
        <a:p>
          <a:endParaRPr lang="ru-RU"/>
        </a:p>
      </dgm:t>
    </dgm:pt>
    <dgm:pt modelId="{37585379-B70E-49A7-9614-3F53A076E728}" type="sibTrans" cxnId="{EDD71DCD-3B34-4757-823E-29B562FD86D4}">
      <dgm:prSet/>
      <dgm:spPr/>
      <dgm:t>
        <a:bodyPr/>
        <a:lstStyle/>
        <a:p>
          <a:endParaRPr lang="ru-RU"/>
        </a:p>
      </dgm:t>
    </dgm:pt>
    <dgm:pt modelId="{D9422AEF-C629-4CF2-9574-CFF1BFC6242B}">
      <dgm:prSet phldrT="[Текст]" custT="1"/>
      <dgm:spPr/>
      <dgm:t>
        <a:bodyPr/>
        <a:lstStyle/>
        <a:p>
          <a:r>
            <a:rPr lang="ru-RU" sz="2000" b="1" dirty="0" smtClean="0">
              <a:latin typeface="Sylfaen" pitchFamily="18" charset="0"/>
            </a:rPr>
            <a:t>Выбор </a:t>
          </a:r>
          <a:r>
            <a:rPr lang="ru-RU" sz="2000" b="1" baseline="0" dirty="0" smtClean="0">
              <a:latin typeface="Sylfaen" pitchFamily="18" charset="0"/>
            </a:rPr>
            <a:t>ДОТ</a:t>
          </a:r>
          <a:endParaRPr lang="ru-RU" sz="2000" b="1" dirty="0">
            <a:latin typeface="Sylfaen" pitchFamily="18" charset="0"/>
          </a:endParaRPr>
        </a:p>
      </dgm:t>
    </dgm:pt>
    <dgm:pt modelId="{6568E0A9-E645-4B7D-9EE0-3D5059931A70}" type="parTrans" cxnId="{068C080F-D2A6-47B2-8677-BA64618D3D67}">
      <dgm:prSet/>
      <dgm:spPr/>
      <dgm:t>
        <a:bodyPr/>
        <a:lstStyle/>
        <a:p>
          <a:endParaRPr lang="ru-RU"/>
        </a:p>
      </dgm:t>
    </dgm:pt>
    <dgm:pt modelId="{79601322-3713-4740-87E3-7272588B696B}" type="sibTrans" cxnId="{068C080F-D2A6-47B2-8677-BA64618D3D67}">
      <dgm:prSet/>
      <dgm:spPr/>
      <dgm:t>
        <a:bodyPr/>
        <a:lstStyle/>
        <a:p>
          <a:endParaRPr lang="ru-RU"/>
        </a:p>
      </dgm:t>
    </dgm:pt>
    <dgm:pt modelId="{510E4D1F-C622-42F2-BD18-D252529B9CD4}" type="pres">
      <dgm:prSet presAssocID="{A3BB74D1-A22F-4BBC-9C06-43761263B8DA}" presName="compositeShape" presStyleCnt="0">
        <dgm:presLayoutVars>
          <dgm:dir/>
          <dgm:resizeHandles/>
        </dgm:presLayoutVars>
      </dgm:prSet>
      <dgm:spPr/>
    </dgm:pt>
    <dgm:pt modelId="{D7A7563C-8AD9-4728-81DC-4864C57F4F83}" type="pres">
      <dgm:prSet presAssocID="{A3BB74D1-A22F-4BBC-9C06-43761263B8DA}" presName="pyramid" presStyleLbl="node1" presStyleIdx="0" presStyleCnt="1"/>
      <dgm:spPr/>
    </dgm:pt>
    <dgm:pt modelId="{131C39FF-9125-48E4-99B2-E1566DFA2655}" type="pres">
      <dgm:prSet presAssocID="{A3BB74D1-A22F-4BBC-9C06-43761263B8DA}" presName="theList" presStyleCnt="0"/>
      <dgm:spPr/>
    </dgm:pt>
    <dgm:pt modelId="{CBB2DD26-2E11-465C-A883-3C50D4F9F994}" type="pres">
      <dgm:prSet presAssocID="{DAC2590B-A036-4014-BB49-C713214685D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B7E89-490F-4B58-9976-A293FA5C427B}" type="pres">
      <dgm:prSet presAssocID="{DAC2590B-A036-4014-BB49-C713214685D2}" presName="aSpace" presStyleCnt="0"/>
      <dgm:spPr/>
    </dgm:pt>
    <dgm:pt modelId="{B844F2C2-8DED-4E00-88F3-D78150496CC5}" type="pres">
      <dgm:prSet presAssocID="{823822FB-8681-483B-B20E-51BD4F23DED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B2A94-583A-4031-8709-BFD2AD33B0BB}" type="pres">
      <dgm:prSet presAssocID="{823822FB-8681-483B-B20E-51BD4F23DED0}" presName="aSpace" presStyleCnt="0"/>
      <dgm:spPr/>
    </dgm:pt>
    <dgm:pt modelId="{81197499-3D4C-407F-AD6C-7E63138A9CD6}" type="pres">
      <dgm:prSet presAssocID="{D9422AEF-C629-4CF2-9574-CFF1BFC6242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FA4EC-8E19-489A-A888-C477FD089277}" type="pres">
      <dgm:prSet presAssocID="{D9422AEF-C629-4CF2-9574-CFF1BFC6242B}" presName="aSpace" presStyleCnt="0"/>
      <dgm:spPr/>
    </dgm:pt>
  </dgm:ptLst>
  <dgm:cxnLst>
    <dgm:cxn modelId="{EDD71DCD-3B34-4757-823E-29B562FD86D4}" srcId="{A3BB74D1-A22F-4BBC-9C06-43761263B8DA}" destId="{823822FB-8681-483B-B20E-51BD4F23DED0}" srcOrd="1" destOrd="0" parTransId="{12C0016E-1DD8-4D3D-AE8F-54DCCE980E19}" sibTransId="{37585379-B70E-49A7-9614-3F53A076E728}"/>
    <dgm:cxn modelId="{4F82A025-AAC6-4F98-9DFD-7D36397F0C48}" type="presOf" srcId="{D9422AEF-C629-4CF2-9574-CFF1BFC6242B}" destId="{81197499-3D4C-407F-AD6C-7E63138A9CD6}" srcOrd="0" destOrd="0" presId="urn:microsoft.com/office/officeart/2005/8/layout/pyramid2"/>
    <dgm:cxn modelId="{A4CF8EF1-F029-47D4-AF5E-225BA3A34EF5}" type="presOf" srcId="{A3BB74D1-A22F-4BBC-9C06-43761263B8DA}" destId="{510E4D1F-C622-42F2-BD18-D252529B9CD4}" srcOrd="0" destOrd="0" presId="urn:microsoft.com/office/officeart/2005/8/layout/pyramid2"/>
    <dgm:cxn modelId="{068C080F-D2A6-47B2-8677-BA64618D3D67}" srcId="{A3BB74D1-A22F-4BBC-9C06-43761263B8DA}" destId="{D9422AEF-C629-4CF2-9574-CFF1BFC6242B}" srcOrd="2" destOrd="0" parTransId="{6568E0A9-E645-4B7D-9EE0-3D5059931A70}" sibTransId="{79601322-3713-4740-87E3-7272588B696B}"/>
    <dgm:cxn modelId="{5BBF6B01-B280-45A7-AB3F-A3FDD381C7A8}" type="presOf" srcId="{823822FB-8681-483B-B20E-51BD4F23DED0}" destId="{B844F2C2-8DED-4E00-88F3-D78150496CC5}" srcOrd="0" destOrd="0" presId="urn:microsoft.com/office/officeart/2005/8/layout/pyramid2"/>
    <dgm:cxn modelId="{60085E3A-8661-43C2-B6F4-D1F184581A06}" type="presOf" srcId="{DAC2590B-A036-4014-BB49-C713214685D2}" destId="{CBB2DD26-2E11-465C-A883-3C50D4F9F994}" srcOrd="0" destOrd="0" presId="urn:microsoft.com/office/officeart/2005/8/layout/pyramid2"/>
    <dgm:cxn modelId="{34747D33-FFC1-4D3A-A5E0-3ED1079FEA58}" srcId="{A3BB74D1-A22F-4BBC-9C06-43761263B8DA}" destId="{DAC2590B-A036-4014-BB49-C713214685D2}" srcOrd="0" destOrd="0" parTransId="{53CAA0B9-64B4-4511-A947-A1A6EFE19475}" sibTransId="{A36E87E0-1228-4129-9FFC-E8F77F92FDE2}"/>
    <dgm:cxn modelId="{06CAB0B1-5FC0-4DF4-906D-966CD2818869}" type="presParOf" srcId="{510E4D1F-C622-42F2-BD18-D252529B9CD4}" destId="{D7A7563C-8AD9-4728-81DC-4864C57F4F83}" srcOrd="0" destOrd="0" presId="urn:microsoft.com/office/officeart/2005/8/layout/pyramid2"/>
    <dgm:cxn modelId="{6354790B-86EA-4221-88BC-6D7B49F4253A}" type="presParOf" srcId="{510E4D1F-C622-42F2-BD18-D252529B9CD4}" destId="{131C39FF-9125-48E4-99B2-E1566DFA2655}" srcOrd="1" destOrd="0" presId="urn:microsoft.com/office/officeart/2005/8/layout/pyramid2"/>
    <dgm:cxn modelId="{43DE6B54-2533-44DB-9D37-AFE97FB2E7FF}" type="presParOf" srcId="{131C39FF-9125-48E4-99B2-E1566DFA2655}" destId="{CBB2DD26-2E11-465C-A883-3C50D4F9F994}" srcOrd="0" destOrd="0" presId="urn:microsoft.com/office/officeart/2005/8/layout/pyramid2"/>
    <dgm:cxn modelId="{ED3E96FE-879F-4245-B691-054EE67824E1}" type="presParOf" srcId="{131C39FF-9125-48E4-99B2-E1566DFA2655}" destId="{40AB7E89-490F-4B58-9976-A293FA5C427B}" srcOrd="1" destOrd="0" presId="urn:microsoft.com/office/officeart/2005/8/layout/pyramid2"/>
    <dgm:cxn modelId="{4C318F5A-BBA7-4DF8-BCD6-CF2B5D527E44}" type="presParOf" srcId="{131C39FF-9125-48E4-99B2-E1566DFA2655}" destId="{B844F2C2-8DED-4E00-88F3-D78150496CC5}" srcOrd="2" destOrd="0" presId="urn:microsoft.com/office/officeart/2005/8/layout/pyramid2"/>
    <dgm:cxn modelId="{FF78826B-C914-4D70-8C1C-5503E3476507}" type="presParOf" srcId="{131C39FF-9125-48E4-99B2-E1566DFA2655}" destId="{354B2A94-583A-4031-8709-BFD2AD33B0BB}" srcOrd="3" destOrd="0" presId="urn:microsoft.com/office/officeart/2005/8/layout/pyramid2"/>
    <dgm:cxn modelId="{640B8FAC-23B1-45A4-8A64-52FB03AF2F91}" type="presParOf" srcId="{131C39FF-9125-48E4-99B2-E1566DFA2655}" destId="{81197499-3D4C-407F-AD6C-7E63138A9CD6}" srcOrd="4" destOrd="0" presId="urn:microsoft.com/office/officeart/2005/8/layout/pyramid2"/>
    <dgm:cxn modelId="{262ABF1B-E06D-4831-B484-16C2784A04D8}" type="presParOf" srcId="{131C39FF-9125-48E4-99B2-E1566DFA2655}" destId="{5DDFA4EC-8E19-489A-A888-C477FD0892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7563C-8AD9-4728-81DC-4864C57F4F83}">
      <dsp:nvSpPr>
        <dsp:cNvPr id="0" name=""/>
        <dsp:cNvSpPr/>
      </dsp:nvSpPr>
      <dsp:spPr>
        <a:xfrm>
          <a:off x="0" y="0"/>
          <a:ext cx="2623346" cy="511033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DD26-2E11-465C-A883-3C50D4F9F994}">
      <dsp:nvSpPr>
        <dsp:cNvPr id="0" name=""/>
        <dsp:cNvSpPr/>
      </dsp:nvSpPr>
      <dsp:spPr>
        <a:xfrm>
          <a:off x="1311673" y="513778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Sylfaen" pitchFamily="18" charset="0"/>
            </a:rPr>
            <a:t>Обратная связь</a:t>
          </a:r>
          <a:endParaRPr lang="ru-RU" sz="2400" b="1" kern="1200" dirty="0">
            <a:latin typeface="Sylfaen" pitchFamily="18" charset="0"/>
          </a:endParaRPr>
        </a:p>
      </dsp:txBody>
      <dsp:txXfrm>
        <a:off x="1311673" y="513778"/>
        <a:ext cx="1705175" cy="1209711"/>
      </dsp:txXfrm>
    </dsp:sp>
    <dsp:sp modelId="{B844F2C2-8DED-4E00-88F3-D78150496CC5}">
      <dsp:nvSpPr>
        <dsp:cNvPr id="0" name=""/>
        <dsp:cNvSpPr/>
      </dsp:nvSpPr>
      <dsp:spPr>
        <a:xfrm>
          <a:off x="1311673" y="1874704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ylfaen" pitchFamily="18" charset="0"/>
            </a:rPr>
            <a:t>Отбор содержания</a:t>
          </a:r>
          <a:endParaRPr lang="ru-RU" sz="2000" b="1" kern="1200" dirty="0">
            <a:latin typeface="Sylfaen" pitchFamily="18" charset="0"/>
          </a:endParaRPr>
        </a:p>
      </dsp:txBody>
      <dsp:txXfrm>
        <a:off x="1311673" y="1874704"/>
        <a:ext cx="1705175" cy="1209711"/>
      </dsp:txXfrm>
    </dsp:sp>
    <dsp:sp modelId="{81197499-3D4C-407F-AD6C-7E63138A9CD6}">
      <dsp:nvSpPr>
        <dsp:cNvPr id="0" name=""/>
        <dsp:cNvSpPr/>
      </dsp:nvSpPr>
      <dsp:spPr>
        <a:xfrm>
          <a:off x="1311673" y="3235629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ylfaen" pitchFamily="18" charset="0"/>
            </a:rPr>
            <a:t>Выбор </a:t>
          </a:r>
          <a:r>
            <a:rPr lang="ru-RU" sz="2000" b="1" kern="1200" baseline="0" dirty="0" smtClean="0">
              <a:latin typeface="Sylfaen" pitchFamily="18" charset="0"/>
            </a:rPr>
            <a:t>ДОТ</a:t>
          </a:r>
          <a:endParaRPr lang="ru-RU" sz="2000" b="1" kern="1200" dirty="0">
            <a:latin typeface="Sylfaen" pitchFamily="18" charset="0"/>
          </a:endParaRPr>
        </a:p>
      </dsp:txBody>
      <dsp:txXfrm>
        <a:off x="1311673" y="3235629"/>
        <a:ext cx="1705175" cy="12097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7563C-8AD9-4728-81DC-4864C57F4F83}">
      <dsp:nvSpPr>
        <dsp:cNvPr id="0" name=""/>
        <dsp:cNvSpPr/>
      </dsp:nvSpPr>
      <dsp:spPr>
        <a:xfrm>
          <a:off x="0" y="0"/>
          <a:ext cx="2623346" cy="511033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DD26-2E11-465C-A883-3C50D4F9F994}">
      <dsp:nvSpPr>
        <dsp:cNvPr id="0" name=""/>
        <dsp:cNvSpPr/>
      </dsp:nvSpPr>
      <dsp:spPr>
        <a:xfrm>
          <a:off x="1311673" y="513778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Sylfaen" pitchFamily="18" charset="0"/>
            </a:rPr>
            <a:t>Обратная связь</a:t>
          </a:r>
          <a:endParaRPr lang="ru-RU" sz="2400" b="1" kern="1200" dirty="0">
            <a:latin typeface="Sylfaen" pitchFamily="18" charset="0"/>
          </a:endParaRPr>
        </a:p>
      </dsp:txBody>
      <dsp:txXfrm>
        <a:off x="1311673" y="513778"/>
        <a:ext cx="1705175" cy="1209711"/>
      </dsp:txXfrm>
    </dsp:sp>
    <dsp:sp modelId="{B844F2C2-8DED-4E00-88F3-D78150496CC5}">
      <dsp:nvSpPr>
        <dsp:cNvPr id="0" name=""/>
        <dsp:cNvSpPr/>
      </dsp:nvSpPr>
      <dsp:spPr>
        <a:xfrm>
          <a:off x="1311673" y="1874704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ylfaen" pitchFamily="18" charset="0"/>
            </a:rPr>
            <a:t>Отбор содержания</a:t>
          </a:r>
          <a:endParaRPr lang="ru-RU" sz="2000" b="1" kern="1200" dirty="0">
            <a:latin typeface="Sylfaen" pitchFamily="18" charset="0"/>
          </a:endParaRPr>
        </a:p>
      </dsp:txBody>
      <dsp:txXfrm>
        <a:off x="1311673" y="1874704"/>
        <a:ext cx="1705175" cy="1209711"/>
      </dsp:txXfrm>
    </dsp:sp>
    <dsp:sp modelId="{81197499-3D4C-407F-AD6C-7E63138A9CD6}">
      <dsp:nvSpPr>
        <dsp:cNvPr id="0" name=""/>
        <dsp:cNvSpPr/>
      </dsp:nvSpPr>
      <dsp:spPr>
        <a:xfrm>
          <a:off x="1311673" y="3235629"/>
          <a:ext cx="1705175" cy="12097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Sylfaen" pitchFamily="18" charset="0"/>
            </a:rPr>
            <a:t>Выбор </a:t>
          </a:r>
          <a:r>
            <a:rPr lang="ru-RU" sz="2000" b="1" kern="1200" baseline="0" dirty="0" smtClean="0">
              <a:latin typeface="Sylfaen" pitchFamily="18" charset="0"/>
            </a:rPr>
            <a:t>ДОТ</a:t>
          </a:r>
          <a:endParaRPr lang="ru-RU" sz="2000" b="1" kern="1200" dirty="0">
            <a:latin typeface="Sylfaen" pitchFamily="18" charset="0"/>
          </a:endParaRPr>
        </a:p>
      </dsp:txBody>
      <dsp:txXfrm>
        <a:off x="1311673" y="3235629"/>
        <a:ext cx="1705175" cy="120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4600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11.07.2020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8866" y="2224585"/>
            <a:ext cx="9007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1F3D85"/>
                </a:solidFill>
                <a:latin typeface="Akrobat ExtraBold" charset="-52"/>
                <a:cs typeface="Arabic Typesetting" pitchFamily="66" charset="-78"/>
              </a:rPr>
              <a:t>Результаты деятельности творческой лаборатории ДО </a:t>
            </a:r>
          </a:p>
          <a:p>
            <a:pPr algn="ctr"/>
            <a:r>
              <a:rPr lang="ru-RU" sz="4800" dirty="0" smtClean="0">
                <a:solidFill>
                  <a:srgbClr val="1F3D85"/>
                </a:solidFill>
                <a:latin typeface="Akrobat ExtraBold" charset="-52"/>
                <a:cs typeface="Arabic Typesetting" pitchFamily="66" charset="-78"/>
              </a:rPr>
              <a:t>за 2019-2020 </a:t>
            </a:r>
            <a:r>
              <a:rPr lang="ru-RU" sz="4800" dirty="0" err="1" smtClean="0">
                <a:solidFill>
                  <a:srgbClr val="1F3D85"/>
                </a:solidFill>
                <a:latin typeface="Akrobat ExtraBold" charset="-52"/>
                <a:cs typeface="Arabic Typesetting" pitchFamily="66" charset="-78"/>
              </a:rPr>
              <a:t>уч</a:t>
            </a:r>
            <a:r>
              <a:rPr lang="ru-RU" sz="4800" dirty="0" smtClean="0">
                <a:solidFill>
                  <a:srgbClr val="1F3D85"/>
                </a:solidFill>
                <a:latin typeface="Akrobat ExtraBold" charset="-52"/>
                <a:cs typeface="Arabic Typesetting" pitchFamily="66" charset="-78"/>
              </a:rPr>
              <a:t>. год</a:t>
            </a:r>
            <a:endParaRPr lang="ru-RU" sz="4800" dirty="0">
              <a:solidFill>
                <a:srgbClr val="1F3D85"/>
              </a:solidFill>
              <a:latin typeface="Akrobat ExtraBold" charset="-52"/>
              <a:cs typeface="Arabic Typesetting" pitchFamily="66" charset="-7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03057" y="272955"/>
            <a:ext cx="1419367" cy="1282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65" y="402484"/>
            <a:ext cx="6605901" cy="115572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/>
            </a:r>
            <a:b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</a:br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Вопросы планирования деятельности ТЛ на 2020-21 </a:t>
            </a:r>
            <a:r>
              <a:rPr lang="ru-RU" sz="4000" b="1" dirty="0" err="1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уч</a:t>
            </a:r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.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4361" y="1754188"/>
          <a:ext cx="9676050" cy="4732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2581"/>
                <a:gridCol w="2654271"/>
                <a:gridCol w="2654271"/>
                <a:gridCol w="1554927"/>
              </a:tblGrid>
              <a:tr h="468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Тема мероприятия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Формы проведения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Организаторы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сроки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1629159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1F3D85"/>
                          </a:solidFill>
                          <a:latin typeface="+mn-lt"/>
                        </a:rPr>
                        <a:t>Коррекционно-педагогические технологии в работе с детьми ОВЗ в ДОО</a:t>
                      </a:r>
                      <a:endParaRPr lang="ru-RU" dirty="0">
                        <a:solidFill>
                          <a:srgbClr val="1F3D85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1F3D85"/>
                          </a:solidFill>
                          <a:latin typeface="+mn-lt"/>
                        </a:rPr>
                        <a:t>Онлайн</a:t>
                      </a:r>
                      <a:r>
                        <a:rPr lang="ru-RU" baseline="0" dirty="0" smtClean="0">
                          <a:solidFill>
                            <a:srgbClr val="1F3D85"/>
                          </a:solidFill>
                          <a:latin typeface="+mn-lt"/>
                        </a:rPr>
                        <a:t> – семинар </a:t>
                      </a:r>
                      <a:endParaRPr lang="ru-RU" dirty="0">
                        <a:solidFill>
                          <a:srgbClr val="1F3D85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F3D85"/>
                          </a:solidFill>
                          <a:latin typeface="+mn-lt"/>
                        </a:rPr>
                        <a:t>МАДОУ "Детский сад №1" КГО, ГАПОУ</a:t>
                      </a:r>
                      <a:r>
                        <a:rPr lang="ru-RU" sz="2000" b="1" baseline="0" dirty="0" smtClean="0">
                          <a:solidFill>
                            <a:srgbClr val="1F3D85"/>
                          </a:solidFill>
                          <a:latin typeface="+mn-lt"/>
                        </a:rPr>
                        <a:t> СО «</a:t>
                      </a:r>
                      <a:r>
                        <a:rPr lang="ru-RU" sz="2000" b="1" baseline="0" dirty="0" err="1" smtClean="0">
                          <a:solidFill>
                            <a:srgbClr val="1F3D85"/>
                          </a:solidFill>
                          <a:latin typeface="+mn-lt"/>
                        </a:rPr>
                        <a:t>Камышловский</a:t>
                      </a:r>
                      <a:r>
                        <a:rPr lang="ru-RU" sz="2000" b="1" baseline="0" dirty="0" smtClean="0">
                          <a:solidFill>
                            <a:srgbClr val="1F3D85"/>
                          </a:solidFill>
                          <a:latin typeface="+mn-lt"/>
                        </a:rPr>
                        <a:t> педагогический колледж»</a:t>
                      </a:r>
                      <a:r>
                        <a:rPr lang="ru-RU" sz="2000" b="1" dirty="0" smtClean="0">
                          <a:solidFill>
                            <a:srgbClr val="1F3D85"/>
                          </a:solidFill>
                          <a:latin typeface="+mn-lt"/>
                        </a:rPr>
                        <a:t> </a:t>
                      </a:r>
                      <a:endParaRPr lang="ru-RU" dirty="0">
                        <a:solidFill>
                          <a:srgbClr val="1F3D85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F3D85"/>
                          </a:solidFill>
                          <a:latin typeface="+mn-lt"/>
                        </a:rPr>
                        <a:t>Ноябрь</a:t>
                      </a:r>
                      <a:r>
                        <a:rPr lang="ru-RU" baseline="0" dirty="0" smtClean="0">
                          <a:solidFill>
                            <a:srgbClr val="1F3D85"/>
                          </a:solidFill>
                          <a:latin typeface="+mn-lt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1F3D85"/>
                          </a:solidFill>
                          <a:latin typeface="+mn-lt"/>
                        </a:rPr>
                        <a:t>2020г.</a:t>
                      </a:r>
                      <a:endParaRPr lang="ru-RU" dirty="0">
                        <a:solidFill>
                          <a:srgbClr val="1F3D85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66579" y="177421"/>
            <a:ext cx="1542197" cy="11054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1" y="6487168"/>
            <a:ext cx="9676049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3D85"/>
                </a:solidFill>
              </a:rPr>
              <a:t>ПРИМИНАЕМ ЗАЯВКИ НА СОВМЕСТНЫЕ МЕРОПРИЯТИЯ И ИНЫЕ ФОРМЫ СОТРУДНИЧЕСТВА!!!</a:t>
            </a:r>
            <a:endParaRPr lang="ru-RU" b="1" dirty="0">
              <a:solidFill>
                <a:srgbClr val="1F3D8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01886" y="2306472"/>
            <a:ext cx="9088041" cy="263188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7439F"/>
                </a:solidFill>
                <a:latin typeface="Akrobat ExtraBold" charset="-52"/>
              </a:rPr>
              <a:t>Есть три хорошие причины для того, чтобы стать педагогом: июнь, июль, август</a:t>
            </a:r>
            <a:endParaRPr lang="ru-RU" sz="4800" dirty="0">
              <a:solidFill>
                <a:srgbClr val="27439F"/>
              </a:solidFill>
              <a:latin typeface="Akrobat ExtraBold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8467" y="232012"/>
            <a:ext cx="1364776" cy="1119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8" y="315108"/>
            <a:ext cx="7391530" cy="657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Направления деятельности лаборатории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8857" y="5474265"/>
            <a:ext cx="10406743" cy="9787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Sylfaen" pitchFamily="18" charset="0"/>
              </a:rPr>
              <a:t>Информационно-аналитическая деятельность – </a:t>
            </a:r>
            <a:r>
              <a:rPr lang="ru-RU" sz="2000" dirty="0" smtClean="0"/>
              <a:t>размещение информации о деятельности лаборатории на сайте колледжа, в СМИ, проведение совещаний по  итогам работы  лаборатории, планирование деятельности на последующий период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857" y="972197"/>
            <a:ext cx="6372000" cy="187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Sylfaen" pitchFamily="18" charset="0"/>
              </a:rPr>
              <a:t>Экспертно-аналитическая деятельность –</a:t>
            </a:r>
            <a:r>
              <a:rPr lang="ru-RU" sz="1800" dirty="0" smtClean="0"/>
              <a:t>включает экспертизу разработанных участниками ТЛ методических материалов, пособий; экспертиза тематики </a:t>
            </a:r>
            <a:r>
              <a:rPr lang="ru-RU" sz="1800" dirty="0" err="1" smtClean="0"/>
              <a:t>УИРс</a:t>
            </a:r>
            <a:r>
              <a:rPr lang="ru-RU" sz="1800" dirty="0" smtClean="0"/>
              <a:t> по специальности 44.02.01 Дошкольное образование; экспертиза конкурсных материалов («Методическая инициатива – 2020») и пр.</a:t>
            </a:r>
          </a:p>
          <a:p>
            <a:pPr algn="just"/>
            <a:r>
              <a:rPr lang="ru-RU" sz="1800" dirty="0" smtClean="0"/>
              <a:t> </a:t>
            </a:r>
          </a:p>
          <a:p>
            <a:pPr algn="just"/>
            <a:endParaRPr lang="ru-RU" sz="24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662057" y="1871095"/>
            <a:ext cx="3853543" cy="115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Sylfaen" pitchFamily="18" charset="0"/>
              </a:rPr>
              <a:t>Публикации </a:t>
            </a:r>
            <a:r>
              <a:rPr lang="ru-RU" sz="1800" b="1" dirty="0" smtClean="0">
                <a:latin typeface="Sylfaen" pitchFamily="18" charset="0"/>
              </a:rPr>
              <a:t>методических разработок </a:t>
            </a:r>
            <a:r>
              <a:rPr lang="ru-RU" sz="1800" dirty="0" smtClean="0"/>
              <a:t>по итогам сотрудничества в рамках творческой лаборатории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857" y="2993580"/>
            <a:ext cx="4860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Sylfaen" pitchFamily="18" charset="0"/>
              </a:rPr>
              <a:t>Научно-методическое сопровождение реализации ФГОС ДО и ФГОС СПО по специальности 44.02.01</a:t>
            </a:r>
            <a:r>
              <a:rPr lang="ru-RU" dirty="0" smtClean="0">
                <a:latin typeface="Sylfaen" pitchFamily="18" charset="0"/>
              </a:rPr>
              <a:t>- </a:t>
            </a:r>
            <a:r>
              <a:rPr lang="ru-RU" sz="1800" dirty="0" smtClean="0"/>
              <a:t>участие в НПК, организацию </a:t>
            </a:r>
            <a:r>
              <a:rPr lang="ru-RU" sz="1800" dirty="0" err="1" smtClean="0"/>
              <a:t>интенсив</a:t>
            </a:r>
            <a:r>
              <a:rPr lang="ru-RU" sz="1800" dirty="0" smtClean="0"/>
              <a:t> - практикумов, поддержку участников проектных команд в рамках реализации проекта «Старт в будущее» (2 сезон) и пр.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72075" y="3149264"/>
            <a:ext cx="5343525" cy="194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Sylfaen" pitchFamily="18" charset="0"/>
              </a:rPr>
              <a:t>Информационно-консультативная поддержка исследовательской  деятельности студентов и педагогов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/>
              <a:t>сбор заявок на выполнение </a:t>
            </a:r>
            <a:r>
              <a:rPr lang="ru-RU" sz="1800" dirty="0" err="1" smtClean="0"/>
              <a:t>УИРс</a:t>
            </a:r>
            <a:r>
              <a:rPr lang="ru-RU" sz="1800" dirty="0" smtClean="0"/>
              <a:t> под запросы работодателей,  закрепление наставников в рамках модуля «Педагог – студент колледжа»,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30352" y="315108"/>
            <a:ext cx="1385248" cy="1063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212379"/>
            <a:ext cx="9717265" cy="146118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Интенсив-формы</a:t>
            </a:r>
            <a: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 в подготовке </a:t>
            </a:r>
            <a:b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</a:br>
            <a: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воспитателей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99295" y="1673567"/>
            <a:ext cx="5868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1F3D85"/>
                </a:solidFill>
                <a:latin typeface="Akrobat Bold" panose="00000800000000000000" pitchFamily="50" charset="-52"/>
              </a:rPr>
              <a:t>Статистика: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F3D85"/>
                </a:solidFill>
                <a:latin typeface="Akrobat Bold" panose="00000800000000000000" pitchFamily="50" charset="-52"/>
              </a:rPr>
              <a:t>Всего участников из числа студентов – 114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F3D85"/>
                </a:solidFill>
                <a:latin typeface="Akrobat Bold" panose="00000800000000000000" pitchFamily="50" charset="-52"/>
              </a:rPr>
              <a:t>Участников из числа педагогов –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1F3D85"/>
                </a:solidFill>
                <a:latin typeface="Akrobat Bold" panose="00000800000000000000" pitchFamily="50" charset="-52"/>
              </a:rPr>
              <a:t>Проведено мастер-классов –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27439F"/>
                </a:solidFill>
                <a:latin typeface="Akrobat Bold" panose="00000800000000000000" pitchFamily="50" charset="-52"/>
              </a:rPr>
              <a:t>Темы мастер-классов и педагоги -  наставники: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«Весёлые </a:t>
            </a:r>
            <a:r>
              <a:rPr lang="ru-RU" sz="2400" dirty="0" err="1" smtClean="0">
                <a:solidFill>
                  <a:srgbClr val="27439F"/>
                </a:solidFill>
                <a:latin typeface="Akrobat Bold" charset="-52"/>
              </a:rPr>
              <a:t>тантамарески</a:t>
            </a: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» (Л.М. </a:t>
            </a:r>
            <a:r>
              <a:rPr lang="ru-RU" sz="2400" dirty="0" err="1" smtClean="0">
                <a:solidFill>
                  <a:srgbClr val="27439F"/>
                </a:solidFill>
                <a:latin typeface="Akrobat Bold" charset="-52"/>
              </a:rPr>
              <a:t>Темерева</a:t>
            </a: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«</a:t>
            </a:r>
            <a:r>
              <a:rPr lang="ru-RU" sz="2400" dirty="0" err="1" smtClean="0">
                <a:solidFill>
                  <a:srgbClr val="27439F"/>
                </a:solidFill>
                <a:latin typeface="Akrobat Bold" charset="-52"/>
              </a:rPr>
              <a:t>Бусоград</a:t>
            </a: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» (С.А. Смирнова),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«Пальчиковый театр» (Н.М. Плотникова)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«Театральная мастерская: Теневой театр» (Г.Д. Иванова).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Украсили событие музыкальные номера воспитанников «Детского сада № 1» КГО, которые создали прекрасное, чудесное настроение под руководством Т.В. </a:t>
            </a:r>
            <a:r>
              <a:rPr lang="ru-RU" sz="2400" dirty="0" err="1" smtClean="0">
                <a:solidFill>
                  <a:srgbClr val="27439F"/>
                </a:solidFill>
                <a:latin typeface="Akrobat Bold" charset="-52"/>
              </a:rPr>
              <a:t>Лязер</a:t>
            </a:r>
            <a:r>
              <a:rPr lang="ru-RU" sz="2400" dirty="0" smtClean="0">
                <a:solidFill>
                  <a:srgbClr val="27439F"/>
                </a:solidFill>
                <a:latin typeface="Akrobat Bold" charset="-52"/>
              </a:rPr>
              <a:t>.</a:t>
            </a:r>
            <a:endParaRPr lang="ru-RU" sz="2400" b="1" dirty="0" smtClean="0">
              <a:solidFill>
                <a:srgbClr val="27439F"/>
              </a:solidFill>
              <a:latin typeface="Akrobat Bold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62114" y="191070"/>
            <a:ext cx="1332188" cy="1214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408" t="19523" r="50647" b="11815"/>
          <a:stretch>
            <a:fillRect/>
          </a:stretch>
        </p:blipFill>
        <p:spPr bwMode="auto">
          <a:xfrm>
            <a:off x="354841" y="1405720"/>
            <a:ext cx="4244454" cy="588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ÐÐ°ÑÑÐ¸Ð½ÐºÐ¸ Ð¿Ð¾ Ð·Ð°Ð¿ÑÐ¾ÑÑ Ð³Ð¾Ð´ ÑÐµÐ°ÑÑÐ°"/>
          <p:cNvPicPr/>
          <p:nvPr/>
        </p:nvPicPr>
        <p:blipFill>
          <a:blip r:embed="rId3" cstate="print"/>
          <a:srcRect l="7921" r="11190"/>
          <a:stretch>
            <a:fillRect/>
          </a:stretch>
        </p:blipFill>
        <p:spPr bwMode="auto">
          <a:xfrm>
            <a:off x="7006808" y="0"/>
            <a:ext cx="2431328" cy="19399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402484"/>
            <a:ext cx="9717265" cy="146118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Интенсив-формы</a:t>
            </a:r>
            <a: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 в подготовке </a:t>
            </a:r>
            <a:b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</a:br>
            <a:r>
              <a:rPr lang="ru-RU" sz="3600" b="1" dirty="0" smtClean="0">
                <a:solidFill>
                  <a:srgbClr val="1F3D85"/>
                </a:solidFill>
                <a:latin typeface="Akrobat ExtraBold" charset="-52"/>
                <a:ea typeface="Akrobat ExtraBold" charset="0"/>
                <a:cs typeface="Akrobat ExtraBold" charset="0"/>
              </a:rPr>
              <a:t>воспитателей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62114" y="191070"/>
            <a:ext cx="1332188" cy="1214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ÐÐ°ÑÑÐ¸Ð½ÐºÐ¸ Ð¿Ð¾ Ð·Ð°Ð¿ÑÐ¾ÑÑ Ð³Ð¾Ð´ ÑÐµÐ°ÑÑÐ°"/>
          <p:cNvPicPr/>
          <p:nvPr/>
        </p:nvPicPr>
        <p:blipFill>
          <a:blip r:embed="rId2" cstate="print"/>
          <a:srcRect l="7921" r="11190"/>
          <a:stretch>
            <a:fillRect/>
          </a:stretch>
        </p:blipFill>
        <p:spPr bwMode="auto">
          <a:xfrm>
            <a:off x="6990319" y="0"/>
            <a:ext cx="2431328" cy="19399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9502" t="28338" r="15124" b="19761"/>
          <a:stretch>
            <a:fillRect/>
          </a:stretch>
        </p:blipFill>
        <p:spPr bwMode="auto">
          <a:xfrm>
            <a:off x="239486" y="1939972"/>
            <a:ext cx="7966497" cy="49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29" y="170472"/>
            <a:ext cx="7917619" cy="16932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Проведение </a:t>
            </a:r>
            <a:r>
              <a:rPr lang="ru-RU" sz="3600" b="1" cap="all" dirty="0" err="1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онлайн-семинара</a:t>
            </a:r>
            <a:r>
              <a:rPr lang="ru-RU" sz="36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  <a:r>
              <a:rPr lang="ru-RU" sz="3600" b="1" cap="all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/>
            </a:r>
            <a:br>
              <a:rPr lang="ru-RU" sz="3600" b="1" cap="all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</a:br>
            <a:r>
              <a:rPr lang="ru-RU" sz="18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положительный опыт сотрудничества с применением ДОТ</a:t>
            </a:r>
            <a:endParaRPr lang="ru-RU" sz="1800" b="1" cap="all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3875" y="170472"/>
            <a:ext cx="1351822" cy="11124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11" t="19780" r="35719" b="17898"/>
          <a:stretch>
            <a:fillRect/>
          </a:stretch>
        </p:blipFill>
        <p:spPr bwMode="auto">
          <a:xfrm>
            <a:off x="325629" y="1863672"/>
            <a:ext cx="7003219" cy="51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7328848" y="1863673"/>
          <a:ext cx="3016849" cy="511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13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29" y="170472"/>
            <a:ext cx="7917619" cy="16932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Проведение </a:t>
            </a:r>
            <a:r>
              <a:rPr lang="ru-RU" sz="3600" b="1" cap="all" dirty="0" err="1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онлайн-семинара</a:t>
            </a:r>
            <a:r>
              <a:rPr lang="ru-RU" sz="36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  <a:r>
              <a:rPr lang="ru-RU" sz="3600" b="1" cap="all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/>
            </a:r>
            <a:br>
              <a:rPr lang="ru-RU" sz="3600" b="1" cap="all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</a:br>
            <a:r>
              <a:rPr lang="ru-RU" sz="1800" b="1" cap="all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положительный опыт сотрудничества с применением ДОТ</a:t>
            </a:r>
            <a:endParaRPr lang="ru-RU" sz="1800" b="1" cap="all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3875" y="170472"/>
            <a:ext cx="1351822" cy="11124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328848" y="1863673"/>
          <a:ext cx="3016849" cy="511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 l="38669" t="43684" r="15652" b="18467"/>
          <a:stretch>
            <a:fillRect/>
          </a:stretch>
        </p:blipFill>
        <p:spPr bwMode="auto">
          <a:xfrm>
            <a:off x="325629" y="1863673"/>
            <a:ext cx="7699255" cy="4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13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5062" y="402484"/>
            <a:ext cx="6498251" cy="14611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F3D85"/>
                </a:solidFill>
                <a:latin typeface="Akrobat ExtraBold" charset="-52"/>
              </a:rPr>
              <a:t>Результаты участия ДОО в конкурсе  Методическая инициатива - 2020</a:t>
            </a:r>
            <a:endParaRPr lang="ru-RU" sz="3200" dirty="0">
              <a:solidFill>
                <a:srgbClr val="1F3D85"/>
              </a:solidFill>
              <a:latin typeface="Akrobat ExtraBold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1F3D85"/>
                </a:solidFill>
              </a:rPr>
              <a:t>Участие ДОО в конкурсе МИ: </a:t>
            </a:r>
          </a:p>
          <a:p>
            <a:pPr algn="r"/>
            <a:r>
              <a:rPr lang="ru-RU" dirty="0" smtClean="0">
                <a:solidFill>
                  <a:srgbClr val="1F3D85"/>
                </a:solidFill>
              </a:rPr>
              <a:t>Всего на конкурс было представлено </a:t>
            </a:r>
            <a:r>
              <a:rPr lang="ru-RU" dirty="0" smtClean="0">
                <a:solidFill>
                  <a:srgbClr val="FF0000"/>
                </a:solidFill>
              </a:rPr>
              <a:t>138 </a:t>
            </a:r>
            <a:r>
              <a:rPr lang="ru-RU" dirty="0" smtClean="0">
                <a:solidFill>
                  <a:srgbClr val="27439F"/>
                </a:solidFill>
              </a:rPr>
              <a:t>методических разработок </a:t>
            </a:r>
            <a:r>
              <a:rPr lang="ru-RU" dirty="0" smtClean="0">
                <a:solidFill>
                  <a:srgbClr val="1F3D85"/>
                </a:solidFill>
              </a:rPr>
              <a:t>по различным номинациям, из них </a:t>
            </a:r>
            <a:r>
              <a:rPr lang="ru-RU" dirty="0" smtClean="0">
                <a:solidFill>
                  <a:srgbClr val="FF0000"/>
                </a:solidFill>
              </a:rPr>
              <a:t>59 – </a:t>
            </a:r>
            <a:r>
              <a:rPr lang="ru-RU" dirty="0" smtClean="0">
                <a:solidFill>
                  <a:srgbClr val="27439F"/>
                </a:solidFill>
              </a:rPr>
              <a:t>представлены ДОО.</a:t>
            </a:r>
          </a:p>
          <a:p>
            <a:pPr algn="r"/>
            <a:r>
              <a:rPr lang="ru-RU" dirty="0" err="1" smtClean="0">
                <a:solidFill>
                  <a:srgbClr val="1F3D85"/>
                </a:solidFill>
              </a:rPr>
              <a:t>Камышловский</a:t>
            </a:r>
            <a:r>
              <a:rPr lang="ru-RU" dirty="0" smtClean="0">
                <a:solidFill>
                  <a:srgbClr val="1F3D85"/>
                </a:solidFill>
              </a:rPr>
              <a:t> ГО представлен </a:t>
            </a:r>
            <a:r>
              <a:rPr lang="ru-RU" dirty="0" smtClean="0">
                <a:solidFill>
                  <a:srgbClr val="FF0000"/>
                </a:solidFill>
              </a:rPr>
              <a:t>10-ю </a:t>
            </a:r>
            <a:r>
              <a:rPr lang="ru-RU" dirty="0" smtClean="0">
                <a:solidFill>
                  <a:srgbClr val="27439F"/>
                </a:solidFill>
              </a:rPr>
              <a:t>ДОО </a:t>
            </a:r>
            <a:r>
              <a:rPr lang="ru-RU" dirty="0" smtClean="0">
                <a:solidFill>
                  <a:srgbClr val="1F3D85"/>
                </a:solidFill>
              </a:rPr>
              <a:t>(общее количество конкурсных работ -</a:t>
            </a:r>
            <a:r>
              <a:rPr lang="ru-RU" dirty="0" smtClean="0">
                <a:solidFill>
                  <a:srgbClr val="FF0000"/>
                </a:solidFill>
              </a:rPr>
              <a:t>30</a:t>
            </a:r>
            <a:r>
              <a:rPr lang="ru-RU" dirty="0" smtClean="0">
                <a:solidFill>
                  <a:srgbClr val="1F3D85"/>
                </a:solidFill>
              </a:rPr>
              <a:t>) </a:t>
            </a:r>
          </a:p>
          <a:p>
            <a:endParaRPr lang="ru-RU" dirty="0" smtClean="0">
              <a:solidFill>
                <a:srgbClr val="1F3D85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1F3D85"/>
              </a:solidFill>
            </a:endParaRPr>
          </a:p>
          <a:p>
            <a:endParaRPr lang="ru-RU" dirty="0" smtClean="0">
              <a:solidFill>
                <a:srgbClr val="1F3D85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1F3D85"/>
                </a:solidFill>
              </a:rPr>
              <a:t>Эксперты, представители ДОО: </a:t>
            </a:r>
          </a:p>
          <a:p>
            <a:pPr algn="r"/>
            <a:r>
              <a:rPr lang="ru-RU" dirty="0" err="1" smtClean="0">
                <a:solidFill>
                  <a:srgbClr val="1F3D85"/>
                </a:solidFill>
              </a:rPr>
              <a:t>Малярова</a:t>
            </a:r>
            <a:r>
              <a:rPr lang="ru-RU" dirty="0" smtClean="0">
                <a:solidFill>
                  <a:srgbClr val="1F3D85"/>
                </a:solidFill>
              </a:rPr>
              <a:t> М.В., старший воспитатель МАДОУ «Детский сад №92» КГО </a:t>
            </a:r>
          </a:p>
          <a:p>
            <a:pPr algn="r"/>
            <a:r>
              <a:rPr lang="ru-RU" dirty="0" err="1" smtClean="0">
                <a:solidFill>
                  <a:srgbClr val="1F3D85"/>
                </a:solidFill>
              </a:rPr>
              <a:t>Золотухина</a:t>
            </a:r>
            <a:r>
              <a:rPr lang="ru-RU" dirty="0" smtClean="0">
                <a:solidFill>
                  <a:srgbClr val="1F3D85"/>
                </a:solidFill>
              </a:rPr>
              <a:t> И.А., старший воспитатель МАДОУ "Детский сад №1" КГО, руководитель городского методического объединения воспитателей КГО </a:t>
            </a:r>
          </a:p>
          <a:p>
            <a:pPr algn="r"/>
            <a:r>
              <a:rPr lang="ru-RU" dirty="0" smtClean="0">
                <a:solidFill>
                  <a:srgbClr val="1F3D85"/>
                </a:solidFill>
              </a:rPr>
              <a:t>Степанова В.В., старший воспитатель МАДОУ "Детский сад №14" КГО </a:t>
            </a:r>
            <a:endParaRPr lang="ru-RU" dirty="0">
              <a:solidFill>
                <a:srgbClr val="1F3D8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0352" y="232012"/>
            <a:ext cx="1364776" cy="12079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F3D85"/>
                </a:solidFill>
                <a:latin typeface="Akrobat ExtraBold" charset="-52"/>
              </a:rPr>
              <a:t>НПК «Наставничество в образовании:…»</a:t>
            </a:r>
            <a:endParaRPr lang="ru-RU" sz="3200" dirty="0">
              <a:solidFill>
                <a:srgbClr val="1F3D85"/>
              </a:solidFill>
              <a:latin typeface="Akrobat ExtraBold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504968" y="2012414"/>
            <a:ext cx="2988859" cy="47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1F3D85"/>
                </a:solidFill>
              </a:rPr>
              <a:t>Количество  совместных публикаций по результатам участия в Модуле «Студент колледжа – наставник» - </a:t>
            </a:r>
            <a:r>
              <a:rPr lang="ru-RU" sz="2400" dirty="0" smtClean="0">
                <a:solidFill>
                  <a:srgbClr val="C3232D"/>
                </a:solidFill>
              </a:rPr>
              <a:t>8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1F3D85"/>
                </a:solidFill>
              </a:rPr>
              <a:t> Стендовые доклады подготовили – </a:t>
            </a:r>
            <a:r>
              <a:rPr lang="ru-RU" sz="2400" dirty="0" smtClean="0">
                <a:solidFill>
                  <a:srgbClr val="C3232D"/>
                </a:solidFill>
              </a:rPr>
              <a:t>2 </a:t>
            </a:r>
            <a:r>
              <a:rPr lang="ru-RU" sz="2400" dirty="0" smtClean="0">
                <a:solidFill>
                  <a:srgbClr val="1F3D85"/>
                </a:solidFill>
              </a:rPr>
              <a:t>педагога колледжа</a:t>
            </a:r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3384645" y="2012414"/>
            <a:ext cx="6572107" cy="47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1F3D85"/>
                </a:solidFill>
              </a:rPr>
              <a:t>Участие ДОО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"Детский сад №1" КГО (</a:t>
            </a:r>
            <a:r>
              <a:rPr lang="ru-RU" sz="2200" b="1" dirty="0" smtClean="0">
                <a:solidFill>
                  <a:srgbClr val="C3232D"/>
                </a:solidFill>
              </a:rPr>
              <a:t>3</a:t>
            </a:r>
            <a:r>
              <a:rPr lang="ru-RU" sz="2200" b="1" dirty="0" smtClean="0">
                <a:solidFill>
                  <a:srgbClr val="1F3D85"/>
                </a:solidFill>
              </a:rPr>
              <a:t> публикации)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«Детский сад №16» КГО (1)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МБДОУ №23 "Ромашка« г. Сухой Лог (</a:t>
            </a:r>
            <a:r>
              <a:rPr lang="ru-RU" sz="2200" b="1" dirty="0" smtClean="0">
                <a:solidFill>
                  <a:srgbClr val="C3232D"/>
                </a:solidFill>
              </a:rPr>
              <a:t>3</a:t>
            </a:r>
            <a:r>
              <a:rPr lang="ru-RU" sz="2200" b="1" dirty="0" smtClean="0">
                <a:solidFill>
                  <a:srgbClr val="1F3D85"/>
                </a:solidFill>
              </a:rPr>
              <a:t>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«Детский сад №8» г. Сухой Лог (</a:t>
            </a:r>
            <a:r>
              <a:rPr lang="ru-RU" sz="2200" b="1" dirty="0" smtClean="0">
                <a:solidFill>
                  <a:srgbClr val="C3232D"/>
                </a:solidFill>
              </a:rPr>
              <a:t>5</a:t>
            </a:r>
            <a:r>
              <a:rPr lang="ru-RU" sz="2200" b="1" dirty="0" smtClean="0">
                <a:solidFill>
                  <a:srgbClr val="1F3D85"/>
                </a:solidFill>
              </a:rPr>
              <a:t>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«Детский сад «Радуга №5» КГО (1)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«Детский сад комбинированно го вида №14» КГО (1)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"ЦРР </a:t>
            </a:r>
            <a:r>
              <a:rPr lang="ru-RU" sz="2200" b="1" dirty="0" err="1" smtClean="0">
                <a:solidFill>
                  <a:srgbClr val="1F3D85"/>
                </a:solidFill>
              </a:rPr>
              <a:t>д\с</a:t>
            </a:r>
            <a:r>
              <a:rPr lang="ru-RU" sz="2200" b="1" dirty="0" smtClean="0">
                <a:solidFill>
                  <a:srgbClr val="1F3D85"/>
                </a:solidFill>
              </a:rPr>
              <a:t> № 4"КГО (</a:t>
            </a:r>
            <a:r>
              <a:rPr lang="ru-RU" sz="2200" b="1" dirty="0" smtClean="0">
                <a:solidFill>
                  <a:srgbClr val="C3232D"/>
                </a:solidFill>
              </a:rPr>
              <a:t>3)</a:t>
            </a:r>
          </a:p>
          <a:p>
            <a:pPr algn="r"/>
            <a:r>
              <a:rPr lang="ru-RU" sz="2200" b="1" dirty="0" smtClean="0">
                <a:solidFill>
                  <a:srgbClr val="1F3D85"/>
                </a:solidFill>
              </a:rPr>
              <a:t>МАДОУ «Детский сад № 15» г. Богданович (2)</a:t>
            </a:r>
          </a:p>
          <a:p>
            <a:endParaRPr lang="ru-RU" sz="2400" dirty="0" smtClean="0"/>
          </a:p>
          <a:p>
            <a:endParaRPr lang="ru-RU" sz="2400" dirty="0" smtClean="0">
              <a:solidFill>
                <a:srgbClr val="1F3D85"/>
              </a:solidFill>
            </a:endParaRPr>
          </a:p>
          <a:p>
            <a:endParaRPr lang="ru-RU" dirty="0">
              <a:solidFill>
                <a:srgbClr val="1F3D8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62113" y="191069"/>
            <a:ext cx="1392072" cy="1392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1F3D85"/>
                </a:solidFill>
                <a:latin typeface="Akrobat ExtraBold" charset="-52"/>
              </a:rPr>
              <a:t>Совместные публикации</a:t>
            </a:r>
            <a:endParaRPr lang="ru-RU" sz="3600" dirty="0">
              <a:solidFill>
                <a:srgbClr val="1F3D85"/>
              </a:solidFill>
              <a:latin typeface="Akrobat ExtraBold" charset="-5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52" t="18072" r="50273" b="6800"/>
          <a:stretch>
            <a:fillRect/>
          </a:stretch>
        </p:blipFill>
        <p:spPr bwMode="auto">
          <a:xfrm>
            <a:off x="735062" y="1863672"/>
            <a:ext cx="3881115" cy="49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917" t="13390" r="34128" b="11943"/>
          <a:stretch>
            <a:fillRect/>
          </a:stretch>
        </p:blipFill>
        <p:spPr bwMode="auto">
          <a:xfrm>
            <a:off x="5156870" y="1863672"/>
            <a:ext cx="4410211" cy="49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157648" y="163774"/>
            <a:ext cx="1310185" cy="12555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558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Akrobat ExtraBold</vt:lpstr>
      <vt:lpstr>Arabic Typesetting</vt:lpstr>
      <vt:lpstr>Trebuchet MS</vt:lpstr>
      <vt:lpstr>Sylfaen</vt:lpstr>
      <vt:lpstr>Akrobat Bold</vt:lpstr>
      <vt:lpstr>Calibri</vt:lpstr>
      <vt:lpstr>Тема Office</vt:lpstr>
      <vt:lpstr>Слайд 1</vt:lpstr>
      <vt:lpstr>Направления деятельности лаборатории </vt:lpstr>
      <vt:lpstr>Интенсив-формы в подготовке  воспитателей </vt:lpstr>
      <vt:lpstr>Интенсив-формы в подготовке  воспитателей </vt:lpstr>
      <vt:lpstr>Проведение онлайн-семинара  положительный опыт сотрудничества с применением ДОТ</vt:lpstr>
      <vt:lpstr>Проведение онлайн-семинара  положительный опыт сотрудничества с применением ДОТ</vt:lpstr>
      <vt:lpstr>Результаты участия ДОО в конкурсе  Методическая инициатива - 2020</vt:lpstr>
      <vt:lpstr>НПК «Наставничество в образовании:…»</vt:lpstr>
      <vt:lpstr>Совместные публикации</vt:lpstr>
      <vt:lpstr> Вопросы планирования деятельности ТЛ на 2020-21 уч. год </vt:lpstr>
      <vt:lpstr>Есть три хорошие причины для того, чтобы стать педагогом: июнь, июль, август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Владимир</cp:lastModifiedBy>
  <cp:revision>859</cp:revision>
  <cp:lastPrinted>2018-07-23T16:17:40Z</cp:lastPrinted>
  <dcterms:created xsi:type="dcterms:W3CDTF">2017-06-06T12:31:48Z</dcterms:created>
  <dcterms:modified xsi:type="dcterms:W3CDTF">2020-07-11T18:49:16Z</dcterms:modified>
</cp:coreProperties>
</file>