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7" r:id="rId2"/>
    <p:sldId id="289" r:id="rId3"/>
    <p:sldId id="274" r:id="rId4"/>
    <p:sldId id="290" r:id="rId5"/>
    <p:sldId id="292" r:id="rId6"/>
    <p:sldId id="276" r:id="rId7"/>
    <p:sldId id="293" r:id="rId8"/>
    <p:sldId id="294" r:id="rId9"/>
    <p:sldId id="295" r:id="rId10"/>
    <p:sldId id="296" r:id="rId11"/>
    <p:sldId id="299" r:id="rId12"/>
    <p:sldId id="298" r:id="rId13"/>
    <p:sldId id="300" r:id="rId14"/>
    <p:sldId id="297" r:id="rId15"/>
    <p:sldId id="312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0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0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69BA54-8CE9-4877-ACA4-814F3700D0E6}" type="doc">
      <dgm:prSet loTypeId="urn:microsoft.com/office/officeart/2008/layout/IncreasingCircl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393AF38-AB27-4AF9-999C-FC9D054C2CC0}">
      <dgm:prSet phldrT="[Текст]"/>
      <dgm:spPr/>
      <dgm:t>
        <a:bodyPr/>
        <a:lstStyle/>
        <a:p>
          <a:endParaRPr lang="ru-RU" dirty="0"/>
        </a:p>
      </dgm:t>
    </dgm:pt>
    <dgm:pt modelId="{1037FE76-F0B1-4C16-81E5-D363FF057304}" type="parTrans" cxnId="{3AE9399A-CE21-4D41-BF1C-FB6634B6D038}">
      <dgm:prSet/>
      <dgm:spPr/>
      <dgm:t>
        <a:bodyPr/>
        <a:lstStyle/>
        <a:p>
          <a:endParaRPr lang="ru-RU"/>
        </a:p>
      </dgm:t>
    </dgm:pt>
    <dgm:pt modelId="{60C877DD-E084-4BDB-A5CA-0E2090D10144}" type="sibTrans" cxnId="{3AE9399A-CE21-4D41-BF1C-FB6634B6D038}">
      <dgm:prSet/>
      <dgm:spPr/>
      <dgm:t>
        <a:bodyPr/>
        <a:lstStyle/>
        <a:p>
          <a:endParaRPr lang="ru-RU"/>
        </a:p>
      </dgm:t>
    </dgm:pt>
    <dgm:pt modelId="{A820F84A-DA1A-4DFA-962A-4BA31045848F}">
      <dgm:prSet phldrT="[Текст]"/>
      <dgm:spPr/>
      <dgm:t>
        <a:bodyPr/>
        <a:lstStyle/>
        <a:p>
          <a:r>
            <a:rPr lang="ru-RU" b="1" dirty="0" err="1" smtClean="0"/>
            <a:t>ИПиПД</a:t>
          </a:r>
          <a:endParaRPr lang="ru-RU" b="1" dirty="0"/>
        </a:p>
      </dgm:t>
    </dgm:pt>
    <dgm:pt modelId="{AA432860-9F15-43E8-93E6-2EFB5ABD2192}" type="parTrans" cxnId="{E79113A3-0058-4FD3-8935-EE84BEEE74F3}">
      <dgm:prSet/>
      <dgm:spPr/>
      <dgm:t>
        <a:bodyPr/>
        <a:lstStyle/>
        <a:p>
          <a:endParaRPr lang="ru-RU"/>
        </a:p>
      </dgm:t>
    </dgm:pt>
    <dgm:pt modelId="{F8E90342-E7C3-47D0-9000-E2A1FC681767}" type="sibTrans" cxnId="{E79113A3-0058-4FD3-8935-EE84BEEE74F3}">
      <dgm:prSet/>
      <dgm:spPr/>
      <dgm:t>
        <a:bodyPr/>
        <a:lstStyle/>
        <a:p>
          <a:endParaRPr lang="ru-RU"/>
        </a:p>
      </dgm:t>
    </dgm:pt>
    <dgm:pt modelId="{DFDEE5DE-7612-4E1C-93A9-4C93D7E18B5A}">
      <dgm:prSet phldrT="[Текст]" custT="1"/>
      <dgm:spPr/>
      <dgm:t>
        <a:bodyPr/>
        <a:lstStyle/>
        <a:p>
          <a:r>
            <a:rPr lang="ru-RU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</a:t>
          </a:r>
          <a:endParaRPr lang="ru-RU" sz="40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6E1CCB-7261-45A8-AC92-513DF715C7AC}" type="parTrans" cxnId="{E4DD6A2D-0FD8-41E7-9AC8-6A838A9B41AE}">
      <dgm:prSet/>
      <dgm:spPr/>
      <dgm:t>
        <a:bodyPr/>
        <a:lstStyle/>
        <a:p>
          <a:endParaRPr lang="ru-RU"/>
        </a:p>
      </dgm:t>
    </dgm:pt>
    <dgm:pt modelId="{493C95B3-EC70-4D30-A7D8-89268621C550}" type="sibTrans" cxnId="{E4DD6A2D-0FD8-41E7-9AC8-6A838A9B41AE}">
      <dgm:prSet/>
      <dgm:spPr/>
      <dgm:t>
        <a:bodyPr/>
        <a:lstStyle/>
        <a:p>
          <a:endParaRPr lang="ru-RU"/>
        </a:p>
      </dgm:t>
    </dgm:pt>
    <dgm:pt modelId="{1C442E55-DE62-4459-B3F6-55C711994E8C}">
      <dgm:prSet phldrT="[Текст]" custT="1"/>
      <dgm:spPr/>
      <dgm:t>
        <a:bodyPr/>
        <a:lstStyle/>
        <a:p>
          <a:r>
            <a:rPr lang="ru-RU" sz="2800" b="1" dirty="0" smtClean="0"/>
            <a:t>Школ</a:t>
          </a:r>
          <a:endParaRPr lang="ru-RU" sz="2800" b="1" dirty="0"/>
        </a:p>
      </dgm:t>
    </dgm:pt>
    <dgm:pt modelId="{0CCACA3C-2C34-4F2C-80D0-67D5DEC3D994}" type="parTrans" cxnId="{A7FDD692-85D5-46E5-B087-70D4D86FF354}">
      <dgm:prSet/>
      <dgm:spPr/>
      <dgm:t>
        <a:bodyPr/>
        <a:lstStyle/>
        <a:p>
          <a:endParaRPr lang="ru-RU"/>
        </a:p>
      </dgm:t>
    </dgm:pt>
    <dgm:pt modelId="{9D74C266-8AC1-47EA-BF4E-A24BD252B7CB}" type="sibTrans" cxnId="{A7FDD692-85D5-46E5-B087-70D4D86FF354}">
      <dgm:prSet/>
      <dgm:spPr/>
      <dgm:t>
        <a:bodyPr/>
        <a:lstStyle/>
        <a:p>
          <a:endParaRPr lang="ru-RU"/>
        </a:p>
      </dgm:t>
    </dgm:pt>
    <dgm:pt modelId="{18DBD3B3-6AAF-4A9E-A000-6EF432DA8F7B}">
      <dgm:prSet phldrT="[Текст]" custT="1"/>
      <dgm:spPr/>
      <dgm:t>
        <a:bodyPr/>
        <a:lstStyle/>
        <a:p>
          <a:r>
            <a:rPr lang="ru-RU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28</a:t>
          </a:r>
          <a:r>
            <a:rPr lang="ru-RU" sz="4000" b="1" dirty="0" smtClean="0">
              <a:solidFill>
                <a:srgbClr val="FF0000"/>
              </a:solidFill>
            </a:rPr>
            <a:t> </a:t>
          </a:r>
          <a:endParaRPr lang="ru-RU" sz="4000" b="1" dirty="0">
            <a:solidFill>
              <a:srgbClr val="FF0000"/>
            </a:solidFill>
          </a:endParaRPr>
        </a:p>
      </dgm:t>
    </dgm:pt>
    <dgm:pt modelId="{6CCFE4E4-1E78-410A-BB23-DD3CC37918FA}" type="parTrans" cxnId="{96492E38-F487-4B15-9E7E-4D7120D083DF}">
      <dgm:prSet/>
      <dgm:spPr/>
      <dgm:t>
        <a:bodyPr/>
        <a:lstStyle/>
        <a:p>
          <a:endParaRPr lang="ru-RU"/>
        </a:p>
      </dgm:t>
    </dgm:pt>
    <dgm:pt modelId="{0DB5957E-6BD8-4597-96E7-92B851A76A4C}" type="sibTrans" cxnId="{96492E38-F487-4B15-9E7E-4D7120D083DF}">
      <dgm:prSet/>
      <dgm:spPr/>
      <dgm:t>
        <a:bodyPr/>
        <a:lstStyle/>
        <a:p>
          <a:endParaRPr lang="ru-RU"/>
        </a:p>
      </dgm:t>
    </dgm:pt>
    <dgm:pt modelId="{0821F42E-49E5-484F-9B52-8389184F938D}">
      <dgm:prSet phldrT="[Текст]" custT="1"/>
      <dgm:spPr/>
      <dgm:t>
        <a:bodyPr/>
        <a:lstStyle/>
        <a:p>
          <a:r>
            <a:rPr lang="ru-RU" sz="2800" b="1" dirty="0" smtClean="0"/>
            <a:t>Детских садов</a:t>
          </a:r>
        </a:p>
      </dgm:t>
    </dgm:pt>
    <dgm:pt modelId="{5AB6EA29-D05C-476B-B7FE-0D9AFF1DC768}" type="parTrans" cxnId="{099B17C3-201F-4894-BFF3-A6C43C0256AA}">
      <dgm:prSet/>
      <dgm:spPr/>
      <dgm:t>
        <a:bodyPr/>
        <a:lstStyle/>
        <a:p>
          <a:endParaRPr lang="ru-RU"/>
        </a:p>
      </dgm:t>
    </dgm:pt>
    <dgm:pt modelId="{4048DCC5-05D2-47BA-A19A-BAC5B96DFA07}" type="sibTrans" cxnId="{099B17C3-201F-4894-BFF3-A6C43C0256AA}">
      <dgm:prSet/>
      <dgm:spPr/>
      <dgm:t>
        <a:bodyPr/>
        <a:lstStyle/>
        <a:p>
          <a:endParaRPr lang="ru-RU"/>
        </a:p>
      </dgm:t>
    </dgm:pt>
    <dgm:pt modelId="{52B26DB7-C668-461C-9B60-27F20423BE1F}" type="pres">
      <dgm:prSet presAssocID="{E169BA54-8CE9-4877-ACA4-814F3700D0E6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74C4A9C5-41ED-468A-AE60-6E4EEAA79E4E}" type="pres">
      <dgm:prSet presAssocID="{1393AF38-AB27-4AF9-999C-FC9D054C2CC0}" presName="composite" presStyleCnt="0"/>
      <dgm:spPr/>
    </dgm:pt>
    <dgm:pt modelId="{CA132F6B-0D72-44C0-B919-B61FEB530D96}" type="pres">
      <dgm:prSet presAssocID="{1393AF38-AB27-4AF9-999C-FC9D054C2CC0}" presName="BackAccent" presStyleLbl="bgShp" presStyleIdx="0" presStyleCnt="3"/>
      <dgm:spPr/>
    </dgm:pt>
    <dgm:pt modelId="{22DBE3E0-2325-4F86-AEFF-D5D6F5A73B36}" type="pres">
      <dgm:prSet presAssocID="{1393AF38-AB27-4AF9-999C-FC9D054C2CC0}" presName="Accent" presStyleLbl="alignNode1" presStyleIdx="0" presStyleCnt="3"/>
      <dgm:spPr/>
    </dgm:pt>
    <dgm:pt modelId="{D0CD8DD8-1A44-49B5-977A-5E82F6B91CE7}" type="pres">
      <dgm:prSet presAssocID="{1393AF38-AB27-4AF9-999C-FC9D054C2CC0}" presName="Child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2368002D-B14D-4D47-9D60-1208363F1065}" type="pres">
      <dgm:prSet presAssocID="{1393AF38-AB27-4AF9-999C-FC9D054C2CC0}" presName="Parent" presStyleLbl="revTx" presStyleIdx="1" presStyleCnt="6">
        <dgm:presLayoutVars>
          <dgm:chMax val="1"/>
          <dgm:chPref val="1"/>
          <dgm:bulletEnabled val="1"/>
        </dgm:presLayoutVars>
      </dgm:prSet>
      <dgm:spPr/>
    </dgm:pt>
    <dgm:pt modelId="{3C2024D7-E40E-4153-880B-0C254E5E7BB4}" type="pres">
      <dgm:prSet presAssocID="{60C877DD-E084-4BDB-A5CA-0E2090D10144}" presName="sibTrans" presStyleCnt="0"/>
      <dgm:spPr/>
    </dgm:pt>
    <dgm:pt modelId="{C46F2837-EA2D-49AF-8213-2BBEC5FDFB50}" type="pres">
      <dgm:prSet presAssocID="{DFDEE5DE-7612-4E1C-93A9-4C93D7E18B5A}" presName="composite" presStyleCnt="0"/>
      <dgm:spPr/>
    </dgm:pt>
    <dgm:pt modelId="{EC8F8EB4-1648-4A29-842C-0E0920FF1352}" type="pres">
      <dgm:prSet presAssocID="{DFDEE5DE-7612-4E1C-93A9-4C93D7E18B5A}" presName="BackAccent" presStyleLbl="bgShp" presStyleIdx="1" presStyleCnt="3"/>
      <dgm:spPr/>
    </dgm:pt>
    <dgm:pt modelId="{09A05754-773E-4E26-A332-EB70AE545AC1}" type="pres">
      <dgm:prSet presAssocID="{DFDEE5DE-7612-4E1C-93A9-4C93D7E18B5A}" presName="Accent" presStyleLbl="alignNode1" presStyleIdx="1" presStyleCnt="3"/>
      <dgm:spPr/>
    </dgm:pt>
    <dgm:pt modelId="{E2E08829-E9DD-4D0E-9CAC-16EB50093A2B}" type="pres">
      <dgm:prSet presAssocID="{DFDEE5DE-7612-4E1C-93A9-4C93D7E18B5A}" presName="Child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773013F1-4206-4109-BDAE-C94EC739E6D0}" type="pres">
      <dgm:prSet presAssocID="{DFDEE5DE-7612-4E1C-93A9-4C93D7E18B5A}" presName="Parent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30AF82-77C3-470C-8508-FC09D53D243F}" type="pres">
      <dgm:prSet presAssocID="{493C95B3-EC70-4D30-A7D8-89268621C550}" presName="sibTrans" presStyleCnt="0"/>
      <dgm:spPr/>
    </dgm:pt>
    <dgm:pt modelId="{DF7522F5-B50A-4231-B56C-460A02651F72}" type="pres">
      <dgm:prSet presAssocID="{18DBD3B3-6AAF-4A9E-A000-6EF432DA8F7B}" presName="composite" presStyleCnt="0"/>
      <dgm:spPr/>
    </dgm:pt>
    <dgm:pt modelId="{A5A281C6-DF12-481B-BA2D-8B0EC96EE944}" type="pres">
      <dgm:prSet presAssocID="{18DBD3B3-6AAF-4A9E-A000-6EF432DA8F7B}" presName="BackAccent" presStyleLbl="bgShp" presStyleIdx="2" presStyleCnt="3"/>
      <dgm:spPr/>
    </dgm:pt>
    <dgm:pt modelId="{0A0A7911-8149-44A6-91A6-617AB3441368}" type="pres">
      <dgm:prSet presAssocID="{18DBD3B3-6AAF-4A9E-A000-6EF432DA8F7B}" presName="Accent" presStyleLbl="alignNode1" presStyleIdx="2" presStyleCnt="3"/>
      <dgm:spPr/>
    </dgm:pt>
    <dgm:pt modelId="{B8C59B06-216C-45A8-AF9F-BC24AB144006}" type="pres">
      <dgm:prSet presAssocID="{18DBD3B3-6AAF-4A9E-A000-6EF432DA8F7B}" presName="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B40475-39B1-4343-998C-A460610F482A}" type="pres">
      <dgm:prSet presAssocID="{18DBD3B3-6AAF-4A9E-A000-6EF432DA8F7B}" presName="Parent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492E38-F487-4B15-9E7E-4D7120D083DF}" srcId="{E169BA54-8CE9-4877-ACA4-814F3700D0E6}" destId="{18DBD3B3-6AAF-4A9E-A000-6EF432DA8F7B}" srcOrd="2" destOrd="0" parTransId="{6CCFE4E4-1E78-410A-BB23-DD3CC37918FA}" sibTransId="{0DB5957E-6BD8-4597-96E7-92B851A76A4C}"/>
    <dgm:cxn modelId="{099B17C3-201F-4894-BFF3-A6C43C0256AA}" srcId="{18DBD3B3-6AAF-4A9E-A000-6EF432DA8F7B}" destId="{0821F42E-49E5-484F-9B52-8389184F938D}" srcOrd="0" destOrd="0" parTransId="{5AB6EA29-D05C-476B-B7FE-0D9AFF1DC768}" sibTransId="{4048DCC5-05D2-47BA-A19A-BAC5B96DFA07}"/>
    <dgm:cxn modelId="{E63AFA60-92D3-4E16-83DF-D607F8F32B4A}" type="presOf" srcId="{1393AF38-AB27-4AF9-999C-FC9D054C2CC0}" destId="{2368002D-B14D-4D47-9D60-1208363F1065}" srcOrd="0" destOrd="0" presId="urn:microsoft.com/office/officeart/2008/layout/IncreasingCircleProcess"/>
    <dgm:cxn modelId="{E4DD6A2D-0FD8-41E7-9AC8-6A838A9B41AE}" srcId="{E169BA54-8CE9-4877-ACA4-814F3700D0E6}" destId="{DFDEE5DE-7612-4E1C-93A9-4C93D7E18B5A}" srcOrd="1" destOrd="0" parTransId="{0D6E1CCB-7261-45A8-AC92-513DF715C7AC}" sibTransId="{493C95B3-EC70-4D30-A7D8-89268621C550}"/>
    <dgm:cxn modelId="{E79113A3-0058-4FD3-8935-EE84BEEE74F3}" srcId="{1393AF38-AB27-4AF9-999C-FC9D054C2CC0}" destId="{A820F84A-DA1A-4DFA-962A-4BA31045848F}" srcOrd="0" destOrd="0" parTransId="{AA432860-9F15-43E8-93E6-2EFB5ABD2192}" sibTransId="{F8E90342-E7C3-47D0-9000-E2A1FC681767}"/>
    <dgm:cxn modelId="{058CB098-BE1C-47F9-A3B9-716ACBB7C2A3}" type="presOf" srcId="{18DBD3B3-6AAF-4A9E-A000-6EF432DA8F7B}" destId="{EDB40475-39B1-4343-998C-A460610F482A}" srcOrd="0" destOrd="0" presId="urn:microsoft.com/office/officeart/2008/layout/IncreasingCircleProcess"/>
    <dgm:cxn modelId="{7A87979F-6BAC-4350-A4D3-F5B39BE9E1A0}" type="presOf" srcId="{1C442E55-DE62-4459-B3F6-55C711994E8C}" destId="{E2E08829-E9DD-4D0E-9CAC-16EB50093A2B}" srcOrd="0" destOrd="0" presId="urn:microsoft.com/office/officeart/2008/layout/IncreasingCircleProcess"/>
    <dgm:cxn modelId="{CD5BBD58-72B6-4EFE-ABB3-2EF343A8238D}" type="presOf" srcId="{E169BA54-8CE9-4877-ACA4-814F3700D0E6}" destId="{52B26DB7-C668-461C-9B60-27F20423BE1F}" srcOrd="0" destOrd="0" presId="urn:microsoft.com/office/officeart/2008/layout/IncreasingCircleProcess"/>
    <dgm:cxn modelId="{8C72E2F4-1F28-418A-B5FF-1F0E3EA56FE8}" type="presOf" srcId="{0821F42E-49E5-484F-9B52-8389184F938D}" destId="{B8C59B06-216C-45A8-AF9F-BC24AB144006}" srcOrd="0" destOrd="0" presId="urn:microsoft.com/office/officeart/2008/layout/IncreasingCircleProcess"/>
    <dgm:cxn modelId="{DEE09E43-DB12-4896-B577-47CF2268BD45}" type="presOf" srcId="{A820F84A-DA1A-4DFA-962A-4BA31045848F}" destId="{D0CD8DD8-1A44-49B5-977A-5E82F6B91CE7}" srcOrd="0" destOrd="0" presId="urn:microsoft.com/office/officeart/2008/layout/IncreasingCircleProcess"/>
    <dgm:cxn modelId="{3AE9399A-CE21-4D41-BF1C-FB6634B6D038}" srcId="{E169BA54-8CE9-4877-ACA4-814F3700D0E6}" destId="{1393AF38-AB27-4AF9-999C-FC9D054C2CC0}" srcOrd="0" destOrd="0" parTransId="{1037FE76-F0B1-4C16-81E5-D363FF057304}" sibTransId="{60C877DD-E084-4BDB-A5CA-0E2090D10144}"/>
    <dgm:cxn modelId="{FAB0FFA5-47C1-4032-92E3-A8706EA82639}" type="presOf" srcId="{DFDEE5DE-7612-4E1C-93A9-4C93D7E18B5A}" destId="{773013F1-4206-4109-BDAE-C94EC739E6D0}" srcOrd="0" destOrd="0" presId="urn:microsoft.com/office/officeart/2008/layout/IncreasingCircleProcess"/>
    <dgm:cxn modelId="{A7FDD692-85D5-46E5-B087-70D4D86FF354}" srcId="{DFDEE5DE-7612-4E1C-93A9-4C93D7E18B5A}" destId="{1C442E55-DE62-4459-B3F6-55C711994E8C}" srcOrd="0" destOrd="0" parTransId="{0CCACA3C-2C34-4F2C-80D0-67D5DEC3D994}" sibTransId="{9D74C266-8AC1-47EA-BF4E-A24BD252B7CB}"/>
    <dgm:cxn modelId="{A81CB443-8422-423E-98C8-875B6283BE72}" type="presParOf" srcId="{52B26DB7-C668-461C-9B60-27F20423BE1F}" destId="{74C4A9C5-41ED-468A-AE60-6E4EEAA79E4E}" srcOrd="0" destOrd="0" presId="urn:microsoft.com/office/officeart/2008/layout/IncreasingCircleProcess"/>
    <dgm:cxn modelId="{0ADDDA29-64CF-4FB0-931B-F078A2EC0508}" type="presParOf" srcId="{74C4A9C5-41ED-468A-AE60-6E4EEAA79E4E}" destId="{CA132F6B-0D72-44C0-B919-B61FEB530D96}" srcOrd="0" destOrd="0" presId="urn:microsoft.com/office/officeart/2008/layout/IncreasingCircleProcess"/>
    <dgm:cxn modelId="{F8522C70-2ACD-4989-BB5A-20D79113BB87}" type="presParOf" srcId="{74C4A9C5-41ED-468A-AE60-6E4EEAA79E4E}" destId="{22DBE3E0-2325-4F86-AEFF-D5D6F5A73B36}" srcOrd="1" destOrd="0" presId="urn:microsoft.com/office/officeart/2008/layout/IncreasingCircleProcess"/>
    <dgm:cxn modelId="{FD26CD73-BA2B-4667-B67D-4947275A7193}" type="presParOf" srcId="{74C4A9C5-41ED-468A-AE60-6E4EEAA79E4E}" destId="{D0CD8DD8-1A44-49B5-977A-5E82F6B91CE7}" srcOrd="2" destOrd="0" presId="urn:microsoft.com/office/officeart/2008/layout/IncreasingCircleProcess"/>
    <dgm:cxn modelId="{2B31FE47-D1C1-41A8-8B96-6DC045DE0A33}" type="presParOf" srcId="{74C4A9C5-41ED-468A-AE60-6E4EEAA79E4E}" destId="{2368002D-B14D-4D47-9D60-1208363F1065}" srcOrd="3" destOrd="0" presId="urn:microsoft.com/office/officeart/2008/layout/IncreasingCircleProcess"/>
    <dgm:cxn modelId="{96570F00-1BF9-4548-8AC1-A6C04FA4CA95}" type="presParOf" srcId="{52B26DB7-C668-461C-9B60-27F20423BE1F}" destId="{3C2024D7-E40E-4153-880B-0C254E5E7BB4}" srcOrd="1" destOrd="0" presId="urn:microsoft.com/office/officeart/2008/layout/IncreasingCircleProcess"/>
    <dgm:cxn modelId="{CCCD4B6A-D52E-40D7-9E09-B9B980C99C2A}" type="presParOf" srcId="{52B26DB7-C668-461C-9B60-27F20423BE1F}" destId="{C46F2837-EA2D-49AF-8213-2BBEC5FDFB50}" srcOrd="2" destOrd="0" presId="urn:microsoft.com/office/officeart/2008/layout/IncreasingCircleProcess"/>
    <dgm:cxn modelId="{2D4E20D4-4930-4F99-B803-FF348854D750}" type="presParOf" srcId="{C46F2837-EA2D-49AF-8213-2BBEC5FDFB50}" destId="{EC8F8EB4-1648-4A29-842C-0E0920FF1352}" srcOrd="0" destOrd="0" presId="urn:microsoft.com/office/officeart/2008/layout/IncreasingCircleProcess"/>
    <dgm:cxn modelId="{81A079F6-60DE-401B-9823-797A4714FF53}" type="presParOf" srcId="{C46F2837-EA2D-49AF-8213-2BBEC5FDFB50}" destId="{09A05754-773E-4E26-A332-EB70AE545AC1}" srcOrd="1" destOrd="0" presId="urn:microsoft.com/office/officeart/2008/layout/IncreasingCircleProcess"/>
    <dgm:cxn modelId="{755CAB21-2B01-4DFF-B1EB-D4772356D036}" type="presParOf" srcId="{C46F2837-EA2D-49AF-8213-2BBEC5FDFB50}" destId="{E2E08829-E9DD-4D0E-9CAC-16EB50093A2B}" srcOrd="2" destOrd="0" presId="urn:microsoft.com/office/officeart/2008/layout/IncreasingCircleProcess"/>
    <dgm:cxn modelId="{C0C1ED6F-3675-4FA1-A9D2-F9904BA53F4A}" type="presParOf" srcId="{C46F2837-EA2D-49AF-8213-2BBEC5FDFB50}" destId="{773013F1-4206-4109-BDAE-C94EC739E6D0}" srcOrd="3" destOrd="0" presId="urn:microsoft.com/office/officeart/2008/layout/IncreasingCircleProcess"/>
    <dgm:cxn modelId="{8048C208-031C-47F8-BBDC-96D2C43DD7E7}" type="presParOf" srcId="{52B26DB7-C668-461C-9B60-27F20423BE1F}" destId="{2230AF82-77C3-470C-8508-FC09D53D243F}" srcOrd="3" destOrd="0" presId="urn:microsoft.com/office/officeart/2008/layout/IncreasingCircleProcess"/>
    <dgm:cxn modelId="{3CA06F44-D792-442B-813C-F7C3434A7232}" type="presParOf" srcId="{52B26DB7-C668-461C-9B60-27F20423BE1F}" destId="{DF7522F5-B50A-4231-B56C-460A02651F72}" srcOrd="4" destOrd="0" presId="urn:microsoft.com/office/officeart/2008/layout/IncreasingCircleProcess"/>
    <dgm:cxn modelId="{E3A6C0CE-E74A-4D51-92AA-959E2D10184B}" type="presParOf" srcId="{DF7522F5-B50A-4231-B56C-460A02651F72}" destId="{A5A281C6-DF12-481B-BA2D-8B0EC96EE944}" srcOrd="0" destOrd="0" presId="urn:microsoft.com/office/officeart/2008/layout/IncreasingCircleProcess"/>
    <dgm:cxn modelId="{48E968B2-896C-4AAA-B7AD-7962AAFBC5CD}" type="presParOf" srcId="{DF7522F5-B50A-4231-B56C-460A02651F72}" destId="{0A0A7911-8149-44A6-91A6-617AB3441368}" srcOrd="1" destOrd="0" presId="urn:microsoft.com/office/officeart/2008/layout/IncreasingCircleProcess"/>
    <dgm:cxn modelId="{6DE9C21E-7D79-4780-88B9-13A9D24763FF}" type="presParOf" srcId="{DF7522F5-B50A-4231-B56C-460A02651F72}" destId="{B8C59B06-216C-45A8-AF9F-BC24AB144006}" srcOrd="2" destOrd="0" presId="urn:microsoft.com/office/officeart/2008/layout/IncreasingCircleProcess"/>
    <dgm:cxn modelId="{D53D21CD-58A4-4E75-A70C-95349B8F8517}" type="presParOf" srcId="{DF7522F5-B50A-4231-B56C-460A02651F72}" destId="{EDB40475-39B1-4343-998C-A460610F482A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32F6B-0D72-44C0-B919-B61FEB530D96}">
      <dsp:nvSpPr>
        <dsp:cNvPr id="0" name=""/>
        <dsp:cNvSpPr/>
      </dsp:nvSpPr>
      <dsp:spPr>
        <a:xfrm>
          <a:off x="4243" y="0"/>
          <a:ext cx="473202" cy="47320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DBE3E0-2325-4F86-AEFF-D5D6F5A73B36}">
      <dsp:nvSpPr>
        <dsp:cNvPr id="0" name=""/>
        <dsp:cNvSpPr/>
      </dsp:nvSpPr>
      <dsp:spPr>
        <a:xfrm>
          <a:off x="51563" y="47320"/>
          <a:ext cx="378561" cy="378561"/>
        </a:xfrm>
        <a:prstGeom prst="chord">
          <a:avLst>
            <a:gd name="adj1" fmla="val 1168272"/>
            <a:gd name="adj2" fmla="val 96317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CD8DD8-1A44-49B5-977A-5E82F6B91CE7}">
      <dsp:nvSpPr>
        <dsp:cNvPr id="0" name=""/>
        <dsp:cNvSpPr/>
      </dsp:nvSpPr>
      <dsp:spPr>
        <a:xfrm>
          <a:off x="576029" y="473202"/>
          <a:ext cx="1399889" cy="1991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40" tIns="78740" rIns="78740" bIns="7874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err="1" smtClean="0"/>
            <a:t>ИПиПД</a:t>
          </a:r>
          <a:endParaRPr lang="ru-RU" sz="3100" b="1" kern="1200" dirty="0"/>
        </a:p>
      </dsp:txBody>
      <dsp:txXfrm>
        <a:off x="576029" y="473202"/>
        <a:ext cx="1399889" cy="1991391"/>
      </dsp:txXfrm>
    </dsp:sp>
    <dsp:sp modelId="{2368002D-B14D-4D47-9D60-1208363F1065}">
      <dsp:nvSpPr>
        <dsp:cNvPr id="0" name=""/>
        <dsp:cNvSpPr/>
      </dsp:nvSpPr>
      <dsp:spPr>
        <a:xfrm>
          <a:off x="576029" y="0"/>
          <a:ext cx="1399889" cy="473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576029" y="0"/>
        <a:ext cx="1399889" cy="473202"/>
      </dsp:txXfrm>
    </dsp:sp>
    <dsp:sp modelId="{EC8F8EB4-1648-4A29-842C-0E0920FF1352}">
      <dsp:nvSpPr>
        <dsp:cNvPr id="0" name=""/>
        <dsp:cNvSpPr/>
      </dsp:nvSpPr>
      <dsp:spPr>
        <a:xfrm>
          <a:off x="2074502" y="0"/>
          <a:ext cx="473202" cy="47320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A05754-773E-4E26-A332-EB70AE545AC1}">
      <dsp:nvSpPr>
        <dsp:cNvPr id="0" name=""/>
        <dsp:cNvSpPr/>
      </dsp:nvSpPr>
      <dsp:spPr>
        <a:xfrm>
          <a:off x="2121822" y="47320"/>
          <a:ext cx="378561" cy="378561"/>
        </a:xfrm>
        <a:prstGeom prst="chord">
          <a:avLst>
            <a:gd name="adj1" fmla="val 20431728"/>
            <a:gd name="adj2" fmla="val 1196827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08829-E9DD-4D0E-9CAC-16EB50093A2B}">
      <dsp:nvSpPr>
        <dsp:cNvPr id="0" name=""/>
        <dsp:cNvSpPr/>
      </dsp:nvSpPr>
      <dsp:spPr>
        <a:xfrm>
          <a:off x="2646288" y="473202"/>
          <a:ext cx="1399889" cy="1991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Школ</a:t>
          </a:r>
          <a:endParaRPr lang="ru-RU" sz="2800" b="1" kern="1200" dirty="0"/>
        </a:p>
      </dsp:txBody>
      <dsp:txXfrm>
        <a:off x="2646288" y="473202"/>
        <a:ext cx="1399889" cy="1991391"/>
      </dsp:txXfrm>
    </dsp:sp>
    <dsp:sp modelId="{773013F1-4206-4109-BDAE-C94EC739E6D0}">
      <dsp:nvSpPr>
        <dsp:cNvPr id="0" name=""/>
        <dsp:cNvSpPr/>
      </dsp:nvSpPr>
      <dsp:spPr>
        <a:xfrm>
          <a:off x="2646288" y="0"/>
          <a:ext cx="1399889" cy="473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0" tIns="101600" rIns="101600" bIns="101600" numCol="1" spcCol="1270" anchor="b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</a:t>
          </a:r>
          <a:endParaRPr lang="ru-RU" sz="40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46288" y="0"/>
        <a:ext cx="1399889" cy="473202"/>
      </dsp:txXfrm>
    </dsp:sp>
    <dsp:sp modelId="{A5A281C6-DF12-481B-BA2D-8B0EC96EE944}">
      <dsp:nvSpPr>
        <dsp:cNvPr id="0" name=""/>
        <dsp:cNvSpPr/>
      </dsp:nvSpPr>
      <dsp:spPr>
        <a:xfrm>
          <a:off x="4144761" y="0"/>
          <a:ext cx="473202" cy="47320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A7911-8149-44A6-91A6-617AB3441368}">
      <dsp:nvSpPr>
        <dsp:cNvPr id="0" name=""/>
        <dsp:cNvSpPr/>
      </dsp:nvSpPr>
      <dsp:spPr>
        <a:xfrm>
          <a:off x="4192081" y="47320"/>
          <a:ext cx="378561" cy="378561"/>
        </a:xfrm>
        <a:prstGeom prst="chord">
          <a:avLst>
            <a:gd name="adj1" fmla="val 162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C59B06-216C-45A8-AF9F-BC24AB144006}">
      <dsp:nvSpPr>
        <dsp:cNvPr id="0" name=""/>
        <dsp:cNvSpPr/>
      </dsp:nvSpPr>
      <dsp:spPr>
        <a:xfrm>
          <a:off x="4716547" y="473202"/>
          <a:ext cx="1399889" cy="1991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Детских садов</a:t>
          </a:r>
        </a:p>
      </dsp:txBody>
      <dsp:txXfrm>
        <a:off x="4716547" y="473202"/>
        <a:ext cx="1399889" cy="1991391"/>
      </dsp:txXfrm>
    </dsp:sp>
    <dsp:sp modelId="{EDB40475-39B1-4343-998C-A460610F482A}">
      <dsp:nvSpPr>
        <dsp:cNvPr id="0" name=""/>
        <dsp:cNvSpPr/>
      </dsp:nvSpPr>
      <dsp:spPr>
        <a:xfrm>
          <a:off x="4716547" y="0"/>
          <a:ext cx="1399889" cy="473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0" tIns="101600" rIns="101600" bIns="101600" numCol="1" spcCol="1270" anchor="b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28</a:t>
          </a:r>
          <a:r>
            <a:rPr lang="ru-RU" sz="4000" b="1" kern="1200" dirty="0" smtClean="0">
              <a:solidFill>
                <a:srgbClr val="FF0000"/>
              </a:solidFill>
            </a:rPr>
            <a:t> </a:t>
          </a:r>
          <a:endParaRPr lang="ru-RU" sz="4000" b="1" kern="1200" dirty="0">
            <a:solidFill>
              <a:srgbClr val="FF0000"/>
            </a:solidFill>
          </a:endParaRPr>
        </a:p>
      </dsp:txBody>
      <dsp:txXfrm>
        <a:off x="4716547" y="0"/>
        <a:ext cx="1399889" cy="4732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61367-C021-42F2-A780-EDEB8E128ECD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4051D-F1E3-4E8F-A3B5-58DE5B7FC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492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4051D-F1E3-4E8F-A3B5-58DE5B7FCEB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683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4051D-F1E3-4E8F-A3B5-58DE5B7FCEB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931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4051D-F1E3-4E8F-A3B5-58DE5B7FCEB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459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4051D-F1E3-4E8F-A3B5-58DE5B7FCEB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027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4051D-F1E3-4E8F-A3B5-58DE5B7FCEB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470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4051D-F1E3-4E8F-A3B5-58DE5B7FCEB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307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4051D-F1E3-4E8F-A3B5-58DE5B7FCEB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296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4051D-F1E3-4E8F-A3B5-58DE5B7FCEB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22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4051D-F1E3-4E8F-A3B5-58DE5B7FCEB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747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4051D-F1E3-4E8F-A3B5-58DE5B7FCEB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738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4051D-F1E3-4E8F-A3B5-58DE5B7FCEB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340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4051D-F1E3-4E8F-A3B5-58DE5B7FCEB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295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4051D-F1E3-4E8F-A3B5-58DE5B7FCEB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765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4051D-F1E3-4E8F-A3B5-58DE5B7FCEB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201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B90B-1936-444A-8D18-81233FCFB0DB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E3C5-CFA1-4DC8-9BE6-0FE57E6DB7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B90B-1936-444A-8D18-81233FCFB0DB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E3C5-CFA1-4DC8-9BE6-0FE57E6DB7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B90B-1936-444A-8D18-81233FCFB0DB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E3C5-CFA1-4DC8-9BE6-0FE57E6DB7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B90B-1936-444A-8D18-81233FCFB0DB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E3C5-CFA1-4DC8-9BE6-0FE57E6DB7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B90B-1936-444A-8D18-81233FCFB0DB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E3C5-CFA1-4DC8-9BE6-0FE57E6DB7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B90B-1936-444A-8D18-81233FCFB0DB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E3C5-CFA1-4DC8-9BE6-0FE57E6DB7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B90B-1936-444A-8D18-81233FCFB0DB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E3C5-CFA1-4DC8-9BE6-0FE57E6DB7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B90B-1936-444A-8D18-81233FCFB0DB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E3C5-CFA1-4DC8-9BE6-0FE57E6DB7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B90B-1936-444A-8D18-81233FCFB0DB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E3C5-CFA1-4DC8-9BE6-0FE57E6DB7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B90B-1936-444A-8D18-81233FCFB0DB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E3C5-CFA1-4DC8-9BE6-0FE57E6DB7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B90B-1936-444A-8D18-81233FCFB0DB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E3C5-CFA1-4DC8-9BE6-0FE57E6DB7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4B90B-1936-444A-8D18-81233FCFB0DB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FE3C5-CFA1-4DC8-9BE6-0FE57E6DB76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4.jp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://idi.space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57"/>
            <a:ext cx="9144000" cy="6856485"/>
          </a:xfrm>
          <a:prstGeom prst="rect">
            <a:avLst/>
          </a:prstGeom>
        </p:spPr>
      </p:pic>
      <p:sp>
        <p:nvSpPr>
          <p:cNvPr id="4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11560" y="5301208"/>
            <a:ext cx="8136904" cy="1285884"/>
          </a:xfrm>
        </p:spPr>
        <p:txBody>
          <a:bodyPr>
            <a:noAutofit/>
          </a:bodyPr>
          <a:lstStyle/>
          <a:p>
            <a:pPr algn="r"/>
            <a:r>
              <a:rPr lang="ru-RU" sz="2400" b="1" i="1" dirty="0" err="1">
                <a:solidFill>
                  <a:schemeClr val="bg1"/>
                </a:solidFill>
              </a:rPr>
              <a:t>Бывшева</a:t>
            </a:r>
            <a:r>
              <a:rPr lang="ru-RU" sz="2400" b="1" i="1" dirty="0">
                <a:solidFill>
                  <a:schemeClr val="bg1"/>
                </a:solidFill>
              </a:rPr>
              <a:t> Марина </a:t>
            </a:r>
            <a:r>
              <a:rPr lang="ru-RU" sz="2400" b="1" i="1" dirty="0" smtClean="0">
                <a:solidFill>
                  <a:schemeClr val="bg1"/>
                </a:solidFill>
              </a:rPr>
              <a:t>Валерьевна </a:t>
            </a:r>
            <a:endParaRPr lang="ru-RU" sz="2400" dirty="0">
              <a:solidFill>
                <a:schemeClr val="bg1"/>
              </a:solidFill>
            </a:endParaRPr>
          </a:p>
          <a:p>
            <a:pPr algn="r"/>
            <a:r>
              <a:rPr lang="ru-RU" sz="2400" b="1" i="1" dirty="0">
                <a:solidFill>
                  <a:schemeClr val="bg1"/>
                </a:solidFill>
              </a:rPr>
              <a:t>Новоселов Сергей Аркадьевич</a:t>
            </a:r>
          </a:p>
          <a:p>
            <a:endParaRPr lang="ru-RU" sz="2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3571876"/>
            <a:ext cx="9144000" cy="92869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4"/>
          <p:cNvSpPr>
            <a:spLocks noGrp="1"/>
          </p:cNvSpPr>
          <p:nvPr>
            <p:ph type="ctrTitle"/>
          </p:nvPr>
        </p:nvSpPr>
        <p:spPr>
          <a:xfrm>
            <a:off x="32" y="3218677"/>
            <a:ext cx="9144000" cy="1353331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/>
              <a:t> </a:t>
            </a:r>
            <a:r>
              <a:rPr lang="ru-RU" sz="3600" b="1" dirty="0">
                <a:solidFill>
                  <a:srgbClr val="FF0000"/>
                </a:solidFill>
              </a:rPr>
              <a:t>Ассоциативно-</a:t>
            </a:r>
            <a:r>
              <a:rPr lang="ru-RU" sz="3600" b="1" dirty="0" err="1">
                <a:solidFill>
                  <a:srgbClr val="FF0000"/>
                </a:solidFill>
              </a:rPr>
              <a:t>синектическая</a:t>
            </a:r>
            <a:r>
              <a:rPr lang="ru-RU" sz="3600" b="1" dirty="0">
                <a:solidFill>
                  <a:srgbClr val="FF0000"/>
                </a:solidFill>
              </a:rPr>
              <a:t> технология развития изобретательства детей</a:t>
            </a:r>
          </a:p>
        </p:txBody>
      </p:sp>
    </p:spTree>
    <p:extLst>
      <p:ext uri="{BB962C8B-B14F-4D97-AF65-F5344CB8AC3E}">
        <p14:creationId xmlns:p14="http://schemas.microsoft.com/office/powerpoint/2010/main" val="75226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068960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Шаг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пятый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411760" y="1052736"/>
            <a:ext cx="5760640" cy="0"/>
          </a:xfrm>
          <a:prstGeom prst="line">
            <a:avLst/>
          </a:prstGeom>
          <a:ln w="88900" cmpd="dbl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267744" y="401469"/>
            <a:ext cx="66247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Ассоциативно-</a:t>
            </a:r>
            <a:r>
              <a:rPr lang="ru-RU" sz="3600" b="1" dirty="0" err="1">
                <a:solidFill>
                  <a:srgbClr val="FF0000"/>
                </a:solidFill>
              </a:rPr>
              <a:t>синектическая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технология         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А. Новоселов</a:t>
            </a:r>
            <a:endParaRPr lang="ru-RU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 smtClean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1689156"/>
            <a:ext cx="61926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705" indent="540385" algn="just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Устраняем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увиденную проблему с помощью придумывания новых устройств и способов, новых машин и механизмов, новых веществ и предметов труда, игры и быта. </a:t>
            </a:r>
          </a:p>
        </p:txBody>
      </p:sp>
      <p:pic>
        <p:nvPicPr>
          <p:cNvPr id="6146" name="Picture 2" descr="https://www.intelkot.ru/upload/187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649211"/>
            <a:ext cx="2088232" cy="197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educatec.ch/media/image/23/46/dd/Bee-bot_classroom578359b5606b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8" b="18576"/>
          <a:stretch/>
        </p:blipFill>
        <p:spPr bwMode="auto">
          <a:xfrm>
            <a:off x="5868144" y="4023067"/>
            <a:ext cx="2592288" cy="20694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538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068960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Шаг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шестой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411760" y="1052736"/>
            <a:ext cx="5760640" cy="0"/>
          </a:xfrm>
          <a:prstGeom prst="line">
            <a:avLst/>
          </a:prstGeom>
          <a:ln w="88900" cmpd="dbl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267744" y="401469"/>
            <a:ext cx="66247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Ассоциативно-</a:t>
            </a:r>
            <a:r>
              <a:rPr lang="ru-RU" sz="3600" b="1" dirty="0" err="1">
                <a:solidFill>
                  <a:srgbClr val="FF0000"/>
                </a:solidFill>
              </a:rPr>
              <a:t>синектическая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технология         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А. Новоселов</a:t>
            </a:r>
            <a:endParaRPr lang="ru-RU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 smtClean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1704004"/>
            <a:ext cx="6408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705" indent="540385" algn="just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Размещаем п</a:t>
            </a:r>
            <a:r>
              <a:rPr lang="x-none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ридуманное </a:t>
            </a:r>
            <a:r>
              <a:rPr lang="x-none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техническое изобретение (устройство, способ, механизм и т.д.) </a:t>
            </a:r>
            <a:r>
              <a:rPr lang="x-none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x-none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выполненных ранее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рисунках</a:t>
            </a:r>
            <a:r>
              <a:rPr lang="x-none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36344" t="29077" r="50364" b="36716"/>
          <a:stretch/>
        </p:blipFill>
        <p:spPr bwMode="auto">
          <a:xfrm>
            <a:off x="3275856" y="3093080"/>
            <a:ext cx="2376264" cy="3384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://hp-l.ru/d/283674/d/07060300018090611zoom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6" t="965"/>
          <a:stretch/>
        </p:blipFill>
        <p:spPr bwMode="auto">
          <a:xfrm>
            <a:off x="6084168" y="3212976"/>
            <a:ext cx="2448272" cy="31079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2544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140968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Шаг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седьмой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411760" y="1052736"/>
            <a:ext cx="5760640" cy="0"/>
          </a:xfrm>
          <a:prstGeom prst="line">
            <a:avLst/>
          </a:prstGeom>
          <a:ln w="88900" cmpd="dbl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267744" y="401469"/>
            <a:ext cx="66247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Ассоциативно-</a:t>
            </a:r>
            <a:r>
              <a:rPr lang="ru-RU" sz="3600" b="1" dirty="0" err="1">
                <a:solidFill>
                  <a:srgbClr val="FF0000"/>
                </a:solidFill>
              </a:rPr>
              <a:t>синектическая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технология         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А. Новоселов</a:t>
            </a:r>
            <a:endParaRPr lang="ru-RU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 smtClean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1663497"/>
            <a:ext cx="6264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705" indent="540385" algn="just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Изучаем новые рисунки, развиваем сюжет сочинения так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чтобы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изобретения помогли улучшить жизнь героев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 descr="http://hddfhm.com/images/cliparts-children-riding-in-bicycle-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r="13389" b="10735"/>
          <a:stretch/>
        </p:blipFill>
        <p:spPr bwMode="auto">
          <a:xfrm>
            <a:off x="6228184" y="3474586"/>
            <a:ext cx="2392288" cy="2480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4"/>
          <a:srcRect l="36344" t="29077" r="50364" b="36716"/>
          <a:stretch/>
        </p:blipFill>
        <p:spPr bwMode="auto">
          <a:xfrm>
            <a:off x="3275856" y="3093080"/>
            <a:ext cx="2376264" cy="3384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0881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140968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Шаг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восьмой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411760" y="1052736"/>
            <a:ext cx="5760640" cy="0"/>
          </a:xfrm>
          <a:prstGeom prst="line">
            <a:avLst/>
          </a:prstGeom>
          <a:ln w="88900" cmpd="dbl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267744" y="401469"/>
            <a:ext cx="6624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Ассоциативно-</a:t>
            </a:r>
            <a:r>
              <a:rPr lang="ru-RU" sz="3600" b="1" dirty="0" err="1">
                <a:solidFill>
                  <a:srgbClr val="FF0000"/>
                </a:solidFill>
              </a:rPr>
              <a:t>синектическая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технология         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А. Новоселов</a:t>
            </a:r>
            <a:endParaRPr lang="ru-RU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705" indent="540385" algn="just"/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42096" y="1844824"/>
            <a:ext cx="6246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705" indent="540385" algn="just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Выполняем объемное конструирование героев, предметы окружения. </a:t>
            </a:r>
          </a:p>
          <a:p>
            <a:pPr marL="179705" indent="540385" algn="just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Делаем модель изобретения - главный продукт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творческой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изобретательства.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 descr="https://im0-tub-ru.yandex.net/i?id=fdb204218481fd047aa282e7aa12c420-l&amp;n=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148" y="3963712"/>
            <a:ext cx="3024336" cy="25269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99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212976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Шаг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девятый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411760" y="1052736"/>
            <a:ext cx="5760640" cy="0"/>
          </a:xfrm>
          <a:prstGeom prst="line">
            <a:avLst/>
          </a:prstGeom>
          <a:ln w="88900" cmpd="dbl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267744" y="401469"/>
            <a:ext cx="66247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Ассоциативно-</a:t>
            </a:r>
            <a:r>
              <a:rPr lang="ru-RU" sz="3600" b="1" dirty="0" err="1">
                <a:solidFill>
                  <a:srgbClr val="FF0000"/>
                </a:solidFill>
              </a:rPr>
              <a:t>синектическая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технология         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А. Новоселов</a:t>
            </a:r>
            <a:endParaRPr lang="ru-RU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 smtClean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77976" y="1669500"/>
            <a:ext cx="6246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705" indent="540385" algn="just"/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«Оживляем» сочинение в театральной постановке. 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9705" indent="540385"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«Вводим в эксплуатацию» изобретения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проверяем их функции. 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18" name="Picture 2" descr="http://saratov-164.ru/saratov/photos/10239488/%F2%E5%E0%F2%F0%20%C0%F0%EB%E5%EA%E8%ED%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2976"/>
            <a:ext cx="3201144" cy="320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55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620688"/>
            <a:ext cx="8229600" cy="1143000"/>
          </a:xfrm>
        </p:spPr>
        <p:txBody>
          <a:bodyPr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</a:rPr>
              <a:t>Детская академия изобретательства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sz="40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304656" y="980728"/>
            <a:ext cx="4248472" cy="0"/>
          </a:xfrm>
          <a:prstGeom prst="line">
            <a:avLst/>
          </a:prstGeom>
          <a:ln w="88900" cmpd="dbl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23039443"/>
              </p:ext>
            </p:extLst>
          </p:nvPr>
        </p:nvGraphicFramePr>
        <p:xfrm>
          <a:off x="2699792" y="1916832"/>
          <a:ext cx="612068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Рисунок 17"/>
          <p:cNvPicPr/>
          <p:nvPr/>
        </p:nvPicPr>
        <p:blipFill rotWithShape="1">
          <a:blip r:embed="rId8"/>
          <a:srcRect l="13148" t="19194" r="18439" b="12582"/>
          <a:stretch/>
        </p:blipFill>
        <p:spPr bwMode="auto">
          <a:xfrm>
            <a:off x="467544" y="3212976"/>
            <a:ext cx="8208912" cy="34317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3" t="4649" r="16918" b="5868"/>
          <a:stretch/>
        </p:blipFill>
        <p:spPr>
          <a:xfrm>
            <a:off x="302608" y="649928"/>
            <a:ext cx="2304256" cy="19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2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338986"/>
            <a:ext cx="6336704" cy="116205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урсы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повышения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квалификации и стажировки для педагогов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835" y="4796605"/>
            <a:ext cx="2457536" cy="16345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413" y="2237121"/>
            <a:ext cx="2888528" cy="22493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764" y="4437112"/>
            <a:ext cx="2635861" cy="17454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244" y="1464334"/>
            <a:ext cx="2576381" cy="18974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734" y="3751260"/>
            <a:ext cx="268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 проекта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3" t="4649" r="16918" b="5868"/>
          <a:stretch/>
        </p:blipFill>
        <p:spPr>
          <a:xfrm>
            <a:off x="-27528" y="620688"/>
            <a:ext cx="2304256" cy="19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7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4782" y="246726"/>
            <a:ext cx="5544337" cy="1028700"/>
          </a:xfrm>
        </p:spPr>
        <p:txBody>
          <a:bodyPr>
            <a:noAutofit/>
          </a:bodyPr>
          <a:lstStyle/>
          <a:p>
            <a:pPr algn="r"/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Совместная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деятельность 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события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778" y="3876115"/>
            <a:ext cx="2743247" cy="19963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4843756"/>
            <a:ext cx="2781743" cy="18520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2067280"/>
            <a:ext cx="2773754" cy="18471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1522" y="6141813"/>
            <a:ext cx="2688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Лаборатория педагогического опыта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723" y="1627581"/>
            <a:ext cx="2838887" cy="18769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62759" y="4120592"/>
            <a:ext cx="2688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Детская площадка на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Техноночи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34" y="3751260"/>
            <a:ext cx="268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 проекта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3" t="4649" r="16918" b="5868"/>
          <a:stretch/>
        </p:blipFill>
        <p:spPr>
          <a:xfrm>
            <a:off x="302608" y="649928"/>
            <a:ext cx="2304256" cy="19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7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9712" y="329865"/>
            <a:ext cx="6495983" cy="1568450"/>
          </a:xfrm>
        </p:spPr>
        <p:txBody>
          <a:bodyPr>
            <a:normAutofit/>
          </a:bodyPr>
          <a:lstStyle/>
          <a:p>
            <a:pPr algn="r">
              <a:spcBef>
                <a:spcPct val="0"/>
              </a:spcBef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Ф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ормирование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методической системы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725" y="1597045"/>
            <a:ext cx="2369762" cy="17648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430" y="2014004"/>
            <a:ext cx="1676781" cy="11178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7298" y="3131858"/>
            <a:ext cx="1448443" cy="11884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4967" y="4581128"/>
            <a:ext cx="2886774" cy="19263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0778" y="3477583"/>
            <a:ext cx="3100085" cy="20667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63961" y="5676723"/>
            <a:ext cx="2745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-творчество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Арт-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техниики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Модульный дизайн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34" y="3751260"/>
            <a:ext cx="268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 проекта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3" t="4649" r="16918" b="5868"/>
          <a:stretch/>
        </p:blipFill>
        <p:spPr>
          <a:xfrm>
            <a:off x="302608" y="649928"/>
            <a:ext cx="2304256" cy="19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91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83768" y="404664"/>
            <a:ext cx="6480720" cy="1568450"/>
          </a:xfrm>
        </p:spPr>
        <p:txBody>
          <a:bodyPr>
            <a:noAutofit/>
          </a:bodyPr>
          <a:lstStyle/>
          <a:p>
            <a:pPr algn="r">
              <a:spcBef>
                <a:spcPct val="0"/>
              </a:spcBef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оздание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 функционирование </a:t>
            </a:r>
          </a:p>
          <a:p>
            <a:pPr algn="r">
              <a:spcBef>
                <a:spcPct val="0"/>
              </a:spcBef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единого информационного пространства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2204864"/>
            <a:ext cx="4960268" cy="27923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43808" y="5084229"/>
            <a:ext cx="6405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Сайт «Детская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академия изобретательства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34" y="3751260"/>
            <a:ext cx="268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 проекта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3" t="4649" r="16918" b="5868"/>
          <a:stretch/>
        </p:blipFill>
        <p:spPr>
          <a:xfrm>
            <a:off x="302608" y="649928"/>
            <a:ext cx="2304256" cy="19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56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2612" y="451809"/>
            <a:ext cx="6131024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Компетенции 21 века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20630" t="25466" r="23657" b="7068"/>
          <a:stretch/>
        </p:blipFill>
        <p:spPr bwMode="auto">
          <a:xfrm>
            <a:off x="2339752" y="1628801"/>
            <a:ext cx="6696744" cy="5229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72000" y="3429000"/>
            <a:ext cx="2304256" cy="31683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95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49780" y="190788"/>
            <a:ext cx="5259778" cy="156845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Формирование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социального партнёрства</a:t>
            </a:r>
          </a:p>
        </p:txBody>
      </p:sp>
      <p:pic>
        <p:nvPicPr>
          <p:cNvPr id="5" name="Рисунок 4" descr="D:\МАРИНА_резерв_22,01,2017\!РТС\ФОТО\ДОУ 33\DSC0807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685" y="3862676"/>
            <a:ext cx="2859980" cy="2203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854" y="4015766"/>
            <a:ext cx="3350418" cy="22336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854" y="1806619"/>
            <a:ext cx="4022745" cy="15818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288" y="1324706"/>
            <a:ext cx="1490540" cy="22336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76589" y="6250905"/>
            <a:ext cx="2647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студентов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ИПиПД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9469" y="3452597"/>
            <a:ext cx="2998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родителей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52995" y="1506537"/>
            <a:ext cx="2647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Публикации в СМИ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34" y="3751260"/>
            <a:ext cx="268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 проекта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3" t="4649" r="16918" b="5868"/>
          <a:stretch/>
        </p:blipFill>
        <p:spPr>
          <a:xfrm>
            <a:off x="302608" y="649928"/>
            <a:ext cx="2304256" cy="19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8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3609" y="57872"/>
            <a:ext cx="5724161" cy="1568450"/>
          </a:xfrm>
        </p:spPr>
        <p:txBody>
          <a:bodyPr>
            <a:noAutofit/>
          </a:bodyPr>
          <a:lstStyle/>
          <a:p>
            <a:pPr algn="r">
              <a:spcBef>
                <a:spcPct val="0"/>
              </a:spcBef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Обеспечение благоприятного психологического климата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 образовательной сети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690" y="4718887"/>
            <a:ext cx="2943225" cy="19621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225" y="2320876"/>
            <a:ext cx="2798153" cy="18654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161" y="4194446"/>
            <a:ext cx="1641491" cy="24599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1844824"/>
            <a:ext cx="2873781" cy="19126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734" y="3751260"/>
            <a:ext cx="268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 проекта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3" t="4649" r="16918" b="5868"/>
          <a:stretch/>
        </p:blipFill>
        <p:spPr>
          <a:xfrm>
            <a:off x="302608" y="649928"/>
            <a:ext cx="2304256" cy="19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3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700070" y="273050"/>
            <a:ext cx="6192410" cy="1568450"/>
          </a:xfrm>
        </p:spPr>
        <p:txBody>
          <a:bodyPr>
            <a:noAutofit/>
          </a:bodyPr>
          <a:lstStyle/>
          <a:p>
            <a:pPr algn="r">
              <a:spcBef>
                <a:spcPct val="0"/>
              </a:spcBef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Рост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творческой активности детей, педагогов, родителей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34" y="3751260"/>
            <a:ext cx="268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 проекта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3131840" y="2924944"/>
            <a:ext cx="5634077" cy="33799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0115" y="1841500"/>
            <a:ext cx="4352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Фестивале-2018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принимают участие 56 команд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3" t="4649" r="16918" b="5868"/>
          <a:stretch/>
        </p:blipFill>
        <p:spPr>
          <a:xfrm>
            <a:off x="302608" y="649928"/>
            <a:ext cx="2304256" cy="19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8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 txBox="1">
            <a:spLocks/>
          </p:cNvSpPr>
          <p:nvPr/>
        </p:nvSpPr>
        <p:spPr>
          <a:xfrm>
            <a:off x="2915816" y="332656"/>
            <a:ext cx="5868176" cy="1353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Институт педагогики и психологии детства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5"/>
          <p:cNvSpPr txBox="1">
            <a:spLocks/>
          </p:cNvSpPr>
          <p:nvPr/>
        </p:nvSpPr>
        <p:spPr>
          <a:xfrm>
            <a:off x="3275856" y="1772816"/>
            <a:ext cx="4896544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https://uspu.ru/institutes/ipipd/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inobr@list.ru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2915816" y="3547837"/>
            <a:ext cx="5868176" cy="1353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Детская академия изобретательства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одзаголовок 5"/>
          <p:cNvSpPr txBox="1">
            <a:spLocks/>
          </p:cNvSpPr>
          <p:nvPr/>
        </p:nvSpPr>
        <p:spPr>
          <a:xfrm>
            <a:off x="3401632" y="4869160"/>
            <a:ext cx="4896544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2400" b="1" dirty="0">
                <a:hlinkClick r:id="rId2"/>
              </a:rPr>
              <a:t>http://idi.space/</a:t>
            </a:r>
            <a:endParaRPr lang="ru-RU" sz="2400" b="1" dirty="0"/>
          </a:p>
          <a:p>
            <a:pPr marL="0" indent="0" algn="ctr">
              <a:buNone/>
            </a:pPr>
            <a:r>
              <a:rPr lang="ru-RU" sz="2400" b="1" dirty="0"/>
              <a:t>Тел. (343) 235-76-45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3" t="4649" r="16918" b="5868"/>
          <a:stretch/>
        </p:blipFill>
        <p:spPr>
          <a:xfrm>
            <a:off x="179512" y="3547837"/>
            <a:ext cx="2304256" cy="19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7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620688"/>
            <a:ext cx="8229600" cy="1143000"/>
          </a:xfrm>
        </p:spPr>
        <p:txBody>
          <a:bodyPr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</a:rPr>
              <a:t>Самые известные изобретения человечества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sz="40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755576" y="980728"/>
            <a:ext cx="7416824" cy="0"/>
          </a:xfrm>
          <a:prstGeom prst="line">
            <a:avLst/>
          </a:prstGeom>
          <a:ln w="88900" cmpd="dbl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www.newsps.ru/wp-content/uploads/2014/03/ogoni_dobivat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08" y="1270832"/>
            <a:ext cx="2257524" cy="27468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79512" y="4005064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Добыча огня </a:t>
            </a:r>
          </a:p>
          <a:p>
            <a:r>
              <a:rPr lang="ru-RU" b="1" dirty="0" smtClean="0"/>
              <a:t>1,5 -2 млн. лет назад</a:t>
            </a:r>
            <a:endParaRPr lang="ru-RU" b="1" dirty="0"/>
          </a:p>
        </p:txBody>
      </p:sp>
      <p:pic>
        <p:nvPicPr>
          <p:cNvPr id="1028" name="Picture 4" descr="https://u.livelib.ru/reader/Romawka20/r/ct2tvc7b/ct2tvc7b-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871" y="1808089"/>
            <a:ext cx="2038325" cy="253799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45949" y="4462601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Флейта в Европе </a:t>
            </a:r>
          </a:p>
          <a:p>
            <a:r>
              <a:rPr lang="ru-RU" b="1" dirty="0" smtClean="0"/>
              <a:t>50 тыс. лет назад</a:t>
            </a:r>
            <a:endParaRPr lang="ru-RU" b="1" dirty="0"/>
          </a:p>
        </p:txBody>
      </p:sp>
      <p:pic>
        <p:nvPicPr>
          <p:cNvPr id="10" name="Рисунок 9" descr="http://rosa-tv.com/wp-content/uploads/2015/09/zakon-bumeranga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2" t="10406" r="12228"/>
          <a:stretch/>
        </p:blipFill>
        <p:spPr bwMode="auto">
          <a:xfrm>
            <a:off x="4743127" y="2698300"/>
            <a:ext cx="1803896" cy="230355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06318" y="5137006"/>
            <a:ext cx="249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Бумеранг в Австралии</a:t>
            </a:r>
          </a:p>
          <a:p>
            <a:r>
              <a:rPr lang="ru-RU" b="1" dirty="0" smtClean="0"/>
              <a:t>15 тыс. лет назад</a:t>
            </a:r>
            <a:endParaRPr lang="ru-RU" b="1" dirty="0"/>
          </a:p>
        </p:txBody>
      </p:sp>
      <p:pic>
        <p:nvPicPr>
          <p:cNvPr id="13" name="Рисунок 12" descr="https://astro-psy.webnode.ru/_files/200000920-1bf841cf27/7497563.image_page_big.304595367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954" y="3147335"/>
            <a:ext cx="1815080" cy="2644559"/>
          </a:xfrm>
          <a:prstGeom prst="rect">
            <a:avLst/>
          </a:prstGeom>
          <a:noFill/>
          <a:ln w="41275" cmpd="sng">
            <a:solidFill>
              <a:schemeClr val="accent6">
                <a:lumMod val="75000"/>
              </a:schemeClr>
            </a:solidFill>
            <a:bevel/>
          </a:ln>
        </p:spPr>
      </p:pic>
      <p:sp>
        <p:nvSpPr>
          <p:cNvPr id="14" name="TextBox 13"/>
          <p:cNvSpPr txBox="1"/>
          <p:nvPr/>
        </p:nvSpPr>
        <p:spPr>
          <a:xfrm>
            <a:off x="6388170" y="5921712"/>
            <a:ext cx="2755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Свеча в Древнем Египте</a:t>
            </a:r>
          </a:p>
          <a:p>
            <a:r>
              <a:rPr lang="ru-RU" b="1" dirty="0"/>
              <a:t>3000 г. до н. э</a:t>
            </a:r>
          </a:p>
        </p:txBody>
      </p:sp>
    </p:spTree>
    <p:extLst>
      <p:ext uri="{BB962C8B-B14F-4D97-AF65-F5344CB8AC3E}">
        <p14:creationId xmlns:p14="http://schemas.microsoft.com/office/powerpoint/2010/main" val="290297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620688"/>
            <a:ext cx="8229600" cy="1143000"/>
          </a:xfrm>
        </p:spPr>
        <p:txBody>
          <a:bodyPr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2"/>
                </a:solidFill>
              </a:rPr>
              <a:t>Самые известные изобретения человечества </a:t>
            </a:r>
            <a:r>
              <a:rPr lang="ru-RU" b="1" dirty="0" smtClean="0">
                <a:solidFill>
                  <a:srgbClr val="FF0000"/>
                </a:solidFill>
              </a:rPr>
              <a:t>в будущем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sz="40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755576" y="980728"/>
            <a:ext cx="7416824" cy="0"/>
          </a:xfrm>
          <a:prstGeom prst="line">
            <a:avLst/>
          </a:prstGeom>
          <a:ln w="88900" cmpd="dbl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1094616" y="1307873"/>
            <a:ext cx="7056784" cy="2750904"/>
            <a:chOff x="323528" y="1556792"/>
            <a:chExt cx="7200800" cy="4545215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323528" y="1556792"/>
              <a:ext cx="1800200" cy="2745015"/>
              <a:chOff x="323528" y="1556792"/>
              <a:chExt cx="1800200" cy="2745015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611560" y="3717032"/>
                <a:ext cx="12241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 smtClean="0">
                    <a:solidFill>
                      <a:srgbClr val="FF0000"/>
                    </a:solidFill>
                  </a:rPr>
                  <a:t>????</a:t>
                </a:r>
                <a:endParaRPr lang="ru-RU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" name="Прямоугольник 3"/>
              <p:cNvSpPr/>
              <p:nvPr/>
            </p:nvSpPr>
            <p:spPr>
              <a:xfrm>
                <a:off x="323528" y="1556792"/>
                <a:ext cx="1800200" cy="203677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5" name="Группа 14"/>
            <p:cNvGrpSpPr/>
            <p:nvPr/>
          </p:nvGrpSpPr>
          <p:grpSpPr>
            <a:xfrm>
              <a:off x="2123728" y="2136304"/>
              <a:ext cx="1800200" cy="2745015"/>
              <a:chOff x="323528" y="1556792"/>
              <a:chExt cx="1800200" cy="2745015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611560" y="3717032"/>
                <a:ext cx="12241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 smtClean="0">
                    <a:solidFill>
                      <a:srgbClr val="FF0000"/>
                    </a:solidFill>
                  </a:rPr>
                  <a:t>????</a:t>
                </a:r>
                <a:endParaRPr lang="ru-RU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323528" y="1556792"/>
                <a:ext cx="1800200" cy="203677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9" name="Группа 18"/>
            <p:cNvGrpSpPr/>
            <p:nvPr/>
          </p:nvGrpSpPr>
          <p:grpSpPr>
            <a:xfrm>
              <a:off x="3923928" y="2780928"/>
              <a:ext cx="1800200" cy="2745015"/>
              <a:chOff x="323528" y="1556792"/>
              <a:chExt cx="1800200" cy="2745015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611560" y="3717032"/>
                <a:ext cx="12241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 smtClean="0">
                    <a:solidFill>
                      <a:srgbClr val="FF0000"/>
                    </a:solidFill>
                  </a:rPr>
                  <a:t>????</a:t>
                </a:r>
                <a:endParaRPr lang="ru-RU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323528" y="1556792"/>
                <a:ext cx="1800200" cy="203677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2" name="Группа 21"/>
            <p:cNvGrpSpPr/>
            <p:nvPr/>
          </p:nvGrpSpPr>
          <p:grpSpPr>
            <a:xfrm>
              <a:off x="5724128" y="3356992"/>
              <a:ext cx="1800200" cy="2745015"/>
              <a:chOff x="323528" y="1556792"/>
              <a:chExt cx="1800200" cy="2745015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611560" y="3717032"/>
                <a:ext cx="12241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 smtClean="0">
                    <a:solidFill>
                      <a:srgbClr val="FF0000"/>
                    </a:solidFill>
                  </a:rPr>
                  <a:t>????</a:t>
                </a:r>
                <a:endParaRPr lang="ru-RU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323528" y="1556792"/>
                <a:ext cx="1800200" cy="203677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7" name="Прямоугольник 6"/>
          <p:cNvSpPr/>
          <p:nvPr/>
        </p:nvSpPr>
        <p:spPr>
          <a:xfrm>
            <a:off x="539553" y="4263849"/>
            <a:ext cx="80135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Изобретение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– решение технической задачи, относящееся к материальному объекту – продукту, или процессу осуществления действий над материальным объектом с помощью материальных средств. 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0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342755" y="72150"/>
            <a:ext cx="8229600" cy="1143000"/>
          </a:xfrm>
        </p:spPr>
        <p:txBody>
          <a:bodyPr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</a:rPr>
              <a:t>Изобретения детей: ТОП-5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755576" y="980728"/>
            <a:ext cx="7416824" cy="0"/>
          </a:xfrm>
          <a:prstGeom prst="line">
            <a:avLst/>
          </a:prstGeom>
          <a:ln w="88900" cmpd="dbl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 descr="http://www.baby-lab.ru/data/big/2148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41364"/>
            <a:ext cx="1656184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 descr="Шрифт Брайл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85999"/>
            <a:ext cx="1440160" cy="164623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Эскимо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88"/>
          <a:stretch/>
        </p:blipFill>
        <p:spPr bwMode="auto">
          <a:xfrm>
            <a:off x="899592" y="4291572"/>
            <a:ext cx="1746521" cy="1900188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6"/>
          <a:srcRect l="29182" t="13541" r="44201" b="46408"/>
          <a:stretch/>
        </p:blipFill>
        <p:spPr bwMode="auto">
          <a:xfrm>
            <a:off x="6525892" y="4317628"/>
            <a:ext cx="2036912" cy="1899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 descr="https://babyactiv.ru/images/content/prugki-na-batute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761" y="2109118"/>
            <a:ext cx="1752284" cy="2040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618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532" y="3068960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Шаг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первый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411760" y="1052736"/>
            <a:ext cx="5760640" cy="0"/>
          </a:xfrm>
          <a:prstGeom prst="line">
            <a:avLst/>
          </a:prstGeom>
          <a:ln w="88900" cmpd="dbl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267744" y="401469"/>
            <a:ext cx="66247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Ассоциативно-</a:t>
            </a:r>
            <a:r>
              <a:rPr lang="ru-RU" sz="3600" b="1" dirty="0" err="1">
                <a:solidFill>
                  <a:srgbClr val="FF0000"/>
                </a:solidFill>
              </a:rPr>
              <a:t>синектическая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технология         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А. Новоселов</a:t>
            </a:r>
            <a:endParaRPr lang="ru-RU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 smtClean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71800" y="1704004"/>
            <a:ext cx="6372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Выбираем литературные произведения: 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стихотворения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детских поэтов, </a:t>
            </a: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сказки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или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детские рассказы, 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пословиц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поговорок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latin typeface="Times New Roman" panose="02020603050405020304" pitchFamily="18" charset="0"/>
              </a:rPr>
              <a:t>….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19596" y="3604082"/>
            <a:ext cx="34563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Лошадка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Я люблю свою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лошадку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Причешу ей шёрстку гладко,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Гребешком приглажу хвостик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И верхом поеду в гости.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А.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Барто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	</a:t>
            </a:r>
          </a:p>
        </p:txBody>
      </p:sp>
      <p:pic>
        <p:nvPicPr>
          <p:cNvPr id="4098" name="Picture 2" descr="https://aababy.ru/sites/default/files/styles/content_263/public/loshadka.jpg?itok=JmuOZQK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" t="-10395" r="11531" b="10395"/>
          <a:stretch/>
        </p:blipFill>
        <p:spPr bwMode="auto">
          <a:xfrm>
            <a:off x="6418276" y="4481245"/>
            <a:ext cx="2455948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59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996952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Шаг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второй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411760" y="1052736"/>
            <a:ext cx="5760640" cy="0"/>
          </a:xfrm>
          <a:prstGeom prst="line">
            <a:avLst/>
          </a:prstGeom>
          <a:ln w="88900" cmpd="dbl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267744" y="401469"/>
            <a:ext cx="66247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Ассоциативно-</a:t>
            </a:r>
            <a:r>
              <a:rPr lang="ru-RU" sz="3600" b="1" dirty="0" err="1">
                <a:solidFill>
                  <a:srgbClr val="FF0000"/>
                </a:solidFill>
              </a:rPr>
              <a:t>синектическая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технология         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А. Новоселов</a:t>
            </a:r>
            <a:endParaRPr lang="ru-RU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 smtClean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60608" y="1779700"/>
            <a:ext cx="63318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705" indent="540385" algn="just">
              <a:spcAft>
                <a:spcPts val="0"/>
              </a:spcAft>
            </a:pPr>
            <a:r>
              <a:rPr lang="x-none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аналогии с </a:t>
            </a:r>
            <a:r>
              <a:rPr lang="x-none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сюжетом </a:t>
            </a:r>
            <a:r>
              <a:rPr lang="x-none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(сюжетами</a:t>
            </a:r>
            <a:r>
              <a:rPr lang="x-none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выбранных</a:t>
            </a:r>
            <a:r>
              <a:rPr lang="x-none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произведений</a:t>
            </a:r>
            <a:r>
              <a:rPr lang="x-none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сочиняем </a:t>
            </a:r>
            <a:r>
              <a:rPr lang="x-none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собственное </a:t>
            </a:r>
            <a:r>
              <a:rPr lang="x-none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(индивидуальное или коллективное) литературное произведение. 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40152" y="4221088"/>
            <a:ext cx="30060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Тетрадка </a:t>
            </a:r>
            <a:endParaRPr lang="ru-RU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Я люблю свою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тетрадку, </a:t>
            </a:r>
            <a:endParaRPr lang="ru-RU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В ней пишу я по порядку </a:t>
            </a:r>
          </a:p>
          <a:p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И слова, и предложенья, </a:t>
            </a:r>
          </a:p>
          <a:p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Выполняю упражненья </a:t>
            </a:r>
          </a:p>
          <a:p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Без ошибок, аккуратно, </a:t>
            </a:r>
          </a:p>
          <a:p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Чтобы было всем приятно. </a:t>
            </a:r>
          </a:p>
          <a:p>
            <a:pPr algn="r"/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С. Новоселов 	</a:t>
            </a:r>
          </a:p>
        </p:txBody>
      </p:sp>
      <p:pic>
        <p:nvPicPr>
          <p:cNvPr id="10" name="Рисунок 9" descr="http://2.bp.blogspot.com/-VvjQrOBJwEc/UuTULoms_wI/AAAAAAAAChQ/QpWnVMdP0X0/s1600/%D1%82%D0%B5%D1%82%D1%80%D0%B0%D0%B4%D1%8C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250144"/>
            <a:ext cx="1944216" cy="2159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8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068960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Шаг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третий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411760" y="1052736"/>
            <a:ext cx="5760640" cy="0"/>
          </a:xfrm>
          <a:prstGeom prst="line">
            <a:avLst/>
          </a:prstGeom>
          <a:ln w="88900" cmpd="dbl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267744" y="401469"/>
            <a:ext cx="66247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Ассоциативно-</a:t>
            </a:r>
            <a:r>
              <a:rPr lang="ru-RU" sz="3600" b="1" dirty="0" err="1">
                <a:solidFill>
                  <a:srgbClr val="FF0000"/>
                </a:solidFill>
              </a:rPr>
              <a:t>синектическая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технология         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А. Новоселов</a:t>
            </a:r>
            <a:endParaRPr lang="ru-RU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 smtClean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1720840"/>
            <a:ext cx="64807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705" indent="540385" algn="just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Рисуем </a:t>
            </a:r>
            <a:r>
              <a:rPr lang="x-none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действующих </a:t>
            </a:r>
            <a:r>
              <a:rPr lang="x-none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лиц и другие объекты сюжетов сочиненных литературных произведений. 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9705" indent="540385" algn="just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Можно использовать алгоритмическое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рисование.</a:t>
            </a:r>
            <a:endParaRPr lang="x-none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38696" t="27936" r="36932" b="31395"/>
          <a:stretch/>
        </p:blipFill>
        <p:spPr bwMode="auto">
          <a:xfrm>
            <a:off x="3131840" y="4362319"/>
            <a:ext cx="2592288" cy="21890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l="36344" t="29077" r="35863" b="36716"/>
          <a:stretch/>
        </p:blipFill>
        <p:spPr bwMode="auto">
          <a:xfrm>
            <a:off x="6084168" y="3536722"/>
            <a:ext cx="2664296" cy="19201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999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996952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Шаг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четвертый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411760" y="1052736"/>
            <a:ext cx="5760640" cy="0"/>
          </a:xfrm>
          <a:prstGeom prst="line">
            <a:avLst/>
          </a:prstGeom>
          <a:ln w="88900" cmpd="dbl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267744" y="401469"/>
            <a:ext cx="66247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Ассоциативно-</a:t>
            </a:r>
            <a:r>
              <a:rPr lang="ru-RU" sz="3600" b="1" dirty="0" err="1">
                <a:solidFill>
                  <a:srgbClr val="FF0000"/>
                </a:solidFill>
              </a:rPr>
              <a:t>синектическая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технология         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А. Новоселов</a:t>
            </a:r>
            <a:endParaRPr lang="ru-RU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 smtClean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1714456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705" indent="540385"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Находим проблемные ситуации для героев, которые скрыты в сочинениях и рисунках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36344" t="29077" r="35863" b="36716"/>
          <a:stretch/>
        </p:blipFill>
        <p:spPr bwMode="auto">
          <a:xfrm>
            <a:off x="4641552" y="3442502"/>
            <a:ext cx="2664296" cy="19201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67388" y="3366282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???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01892" y="5589240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???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5876" y="4653136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???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55876" y="3366284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???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80112" y="2653901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???</a:t>
            </a:r>
            <a:endParaRPr lang="ru-RU" sz="3200" b="1" dirty="0">
              <a:solidFill>
                <a:srgbClr val="FF0000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211960" y="3658670"/>
            <a:ext cx="648072" cy="2023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5652120" y="3474006"/>
            <a:ext cx="1581720" cy="6866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158344" y="5084496"/>
            <a:ext cx="2168444" cy="195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5257638" y="3046642"/>
            <a:ext cx="790526" cy="6277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 flipV="1">
            <a:off x="6372200" y="4436493"/>
            <a:ext cx="1416856" cy="12960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15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</TotalTime>
  <Words>502</Words>
  <Application>Microsoft Office PowerPoint</Application>
  <PresentationFormat>Экран (4:3)</PresentationFormat>
  <Paragraphs>144</Paragraphs>
  <Slides>23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Тема Office</vt:lpstr>
      <vt:lpstr> Ассоциативно-синектическая технология развития изобретательства детей</vt:lpstr>
      <vt:lpstr>Компетенции 21 века</vt:lpstr>
      <vt:lpstr>Самые известные изобретения человечества </vt:lpstr>
      <vt:lpstr>Самые известные изобретения человечества в будущем </vt:lpstr>
      <vt:lpstr>Изобретения детей: ТОП-5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Детская академия изобретательства </vt:lpstr>
      <vt:lpstr>Курсы повышения квалификации и стажировки для педагогов</vt:lpstr>
      <vt:lpstr>Совместная деятельность и события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MARINA</cp:lastModifiedBy>
  <cp:revision>82</cp:revision>
  <dcterms:created xsi:type="dcterms:W3CDTF">2016-12-16T06:55:01Z</dcterms:created>
  <dcterms:modified xsi:type="dcterms:W3CDTF">2018-02-27T18:16:57Z</dcterms:modified>
</cp:coreProperties>
</file>