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71" r:id="rId4"/>
    <p:sldId id="266" r:id="rId5"/>
    <p:sldId id="269" r:id="rId6"/>
    <p:sldId id="256" r:id="rId7"/>
    <p:sldId id="257" r:id="rId8"/>
    <p:sldId id="274" r:id="rId9"/>
    <p:sldId id="270" r:id="rId10"/>
    <p:sldId id="275" r:id="rId11"/>
    <p:sldId id="273" r:id="rId12"/>
    <p:sldId id="276" r:id="rId13"/>
    <p:sldId id="277" r:id="rId14"/>
    <p:sldId id="279" r:id="rId15"/>
    <p:sldId id="280" r:id="rId16"/>
    <p:sldId id="281" r:id="rId17"/>
    <p:sldId id="258" r:id="rId18"/>
    <p:sldId id="259" r:id="rId19"/>
    <p:sldId id="260" r:id="rId20"/>
    <p:sldId id="262" r:id="rId21"/>
    <p:sldId id="264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y24.ru/rf/projects/project/view?slug=natsional-nyy-proyekt-obrazovaniye&amp;category=educ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0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article/show/id/1001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inobraz.egov66.ru/article/show/id/10009" TargetMode="External"/><Relationship Id="rId3" Type="http://schemas.openxmlformats.org/officeDocument/2006/relationships/hyperlink" Target="https://minobraz.egov66.ru/article/show/id/10004" TargetMode="External"/><Relationship Id="rId7" Type="http://schemas.openxmlformats.org/officeDocument/2006/relationships/hyperlink" Target="https://minobraz.egov66.ru/article/show/id/10008" TargetMode="External"/><Relationship Id="rId2" Type="http://schemas.openxmlformats.org/officeDocument/2006/relationships/hyperlink" Target="https://minobraz.egov66.ru/article/show/id/10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obraz.egov66.ru/article/show/id/10007" TargetMode="External"/><Relationship Id="rId5" Type="http://schemas.openxmlformats.org/officeDocument/2006/relationships/hyperlink" Target="https://minobraz.egov66.ru/article/show/id/10006" TargetMode="External"/><Relationship Id="rId4" Type="http://schemas.openxmlformats.org/officeDocument/2006/relationships/hyperlink" Target="https://minobraz.egov66.ru/article/show/id/10005" TargetMode="External"/><Relationship Id="rId9" Type="http://schemas.openxmlformats.org/officeDocument/2006/relationships/hyperlink" Target="https://minobraz.egov66.ru/article/show/id/1001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Национальный проект «Образование»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1961" y="821535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pload.wikimedia.org/wikipedia/commons/thumb/8/85/NPR_Edu.png/222px-NPR_Ed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2906638" cy="2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3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84" r="1178" b="8635"/>
          <a:stretch/>
        </p:blipFill>
        <p:spPr>
          <a:xfrm>
            <a:off x="0" y="332656"/>
            <a:ext cx="9108504" cy="61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76" y="2272259"/>
            <a:ext cx="8620111" cy="47560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10" y="124334"/>
            <a:ext cx="8229600" cy="4525963"/>
          </a:xfrm>
        </p:spPr>
        <p:txBody>
          <a:bodyPr/>
          <a:lstStyle/>
          <a:p>
            <a:pPr algn="ctr"/>
            <a:r>
              <a:rPr lang="ru-RU" dirty="0"/>
              <a:t>О всех нац. </a:t>
            </a:r>
            <a:r>
              <a:rPr lang="ru-RU" dirty="0" smtClean="0"/>
              <a:t>проектах на портале СТРАТЕГИЯ.РФ</a:t>
            </a:r>
            <a:endParaRPr lang="ru-RU" dirty="0"/>
          </a:p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://strategy24.ru/rf/projects/project/view?slug=natsional-nyy-proyekt-obrazovaniye&amp;category=education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70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"Молодые профессионалы"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10413"/>
              </p:ext>
            </p:extLst>
          </p:nvPr>
        </p:nvGraphicFramePr>
        <p:xfrm>
          <a:off x="323528" y="1417638"/>
          <a:ext cx="8568952" cy="52517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4476"/>
                <a:gridCol w="4284476"/>
              </a:tblGrid>
              <a:tr h="52517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  на уровне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 на уровне СО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6549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профессионального образования, в том числе с помощью внедрения адаптивных, практико-ориентированных и гибких образовательных программ.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 в 100% профессиональных образовательных организациях к 2024 году</a:t>
                      </a:r>
                    </a:p>
                    <a:p>
                      <a:pPr algn="just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07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Проект 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"Учитель будущего"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054063"/>
              </p:ext>
            </p:extLst>
          </p:nvPr>
        </p:nvGraphicFramePr>
        <p:xfrm>
          <a:off x="539552" y="1484784"/>
          <a:ext cx="8229600" cy="530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  на уровне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 на уровне СО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национальной системы профессионального роста педагогических работников, охватывающей не менее 50% учителей общеобразовательных организаций.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вхождения Российской Федерации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9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"Цифровая образовательная среда"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867800"/>
              </p:ext>
            </p:extLst>
          </p:nvPr>
        </p:nvGraphicFramePr>
        <p:xfrm>
          <a:off x="395536" y="836712"/>
          <a:ext cx="8373616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138"/>
                <a:gridCol w="4783478"/>
              </a:tblGrid>
              <a:tr h="45876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  на уровне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 на уровне СО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9871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создания федеральной цифровой платформы.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Проект </a:t>
            </a:r>
            <a:r>
              <a:rPr lang="ru-RU" dirty="0">
                <a:hlinkClick r:id="rId2"/>
              </a:rPr>
              <a:t>"Социальная активность"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078807"/>
              </p:ext>
            </p:extLst>
          </p:nvPr>
        </p:nvGraphicFramePr>
        <p:xfrm>
          <a:off x="457200" y="1124744"/>
          <a:ext cx="8229600" cy="535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720"/>
                <a:gridCol w="4834880"/>
              </a:tblGrid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  на уровне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 на уровне СО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развития наставничества, поддержки общественных инициатив и проектов, в том числе в сфере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добровольчества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развитие талантов и способностей у детей и молодежи, в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студентов, путем поддержки общественных инициатив и проектов, вовлечения к 2024 году в добровольческую деятельность 20% граждан, вовлечения 45% молодежи в творческую деятельность и 70% студентов в клубное студенческое движение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90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Проект </a:t>
            </a:r>
            <a:r>
              <a:rPr lang="ru-RU" dirty="0">
                <a:hlinkClick r:id="rId2"/>
              </a:rPr>
              <a:t>"Успех каждого ребенка"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36651"/>
              </p:ext>
            </p:extLst>
          </p:nvPr>
        </p:nvGraphicFramePr>
        <p:xfrm>
          <a:off x="457200" y="1434808"/>
          <a:ext cx="8229600" cy="50691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0704"/>
                <a:gridCol w="4978896"/>
              </a:tblGrid>
              <a:tr h="5280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  на уровне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 на уровне СО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1123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</a:t>
                      </a:r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охвата дополнительным образованием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80%</a:t>
                      </a:r>
                      <a:b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числа детей, обновления содержания и методов дополнительного образования детей, развития кадрового потенциала и модернизации </a:t>
                      </a:r>
                      <a:r>
                        <a:rPr lang="ru-RU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системы дополнительного образования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82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Региональный проект "Новые возможности для каждого"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Цель: создание условий для непрерывного обновления гражданами профессиональных знаний и приобретения ими новых профессиональных навыков, повышение доступности и вариативности программ обучения путем создания интеграционной платформы непрерывного образования, а также увеличения охвата граждан, осваивающих программы непрерывного образования в образовательных организациях высшего образования, среднего профессионального образования, дополнительного профессионального образования, расположенных на территории Свердловской области, с 30,2 тыс. человек до 37 тыс. человек к 2024 году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Региональный проект "Поддержка семей, имеющих детей"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Цель: создание условий для повышения компетентности родителей обучающихся в вопросах образования и воспитания, в том числе для раннего развития детей в возрасте до трех лет путем предоставления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</a:t>
            </a:r>
          </a:p>
          <a:p>
            <a:pPr algn="just"/>
            <a:r>
              <a:rPr lang="ru-RU" dirty="0" smtClean="0"/>
              <a:t>Внедрение в Свердловской области целевой модели информационно-просветительской поддержки родителей, включающая </a:t>
            </a:r>
            <a:r>
              <a:rPr lang="ru-RU" u="sng" dirty="0" smtClean="0"/>
              <a:t>создание, в том числе в дошкольных образовательных и общеобразовательных организациях, консультационных центров</a:t>
            </a:r>
            <a:r>
              <a:rPr lang="ru-RU" dirty="0" smtClean="0"/>
              <a:t>, обеспечивающих получение родителями детей дошкольного возраста методической, психолого-педагогической, в том числе диагностической и консультативной, помощи на безвозмездной основе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Региональный проект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"Современная школа"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Цель: вхождение Российской Федерации в число 10 ведущих стран мира по качеству общего </a:t>
            </a:r>
            <a:r>
              <a:rPr lang="ru-RU" dirty="0" err="1" smtClean="0"/>
              <a:t>образованияпосредством</a:t>
            </a:r>
            <a:r>
              <a:rPr lang="ru-RU" dirty="0" smtClean="0"/>
              <a:t> </a:t>
            </a:r>
            <a:r>
              <a:rPr lang="ru-RU" u="sng" dirty="0" smtClean="0"/>
              <a:t>обновления содержания и технологий преподавания </a:t>
            </a:r>
            <a:r>
              <a:rPr lang="ru-RU" dirty="0" smtClean="0"/>
              <a:t>общеобразовательных программ, </a:t>
            </a:r>
            <a:r>
              <a:rPr lang="ru-RU" u="sng" dirty="0" smtClean="0"/>
              <a:t>вовлечения всех участников системы образования </a:t>
            </a:r>
            <a:r>
              <a:rPr lang="ru-RU" dirty="0" smtClean="0"/>
              <a:t>(обучающиеся, педагоги, родители (законные представители), </a:t>
            </a:r>
            <a:r>
              <a:rPr lang="ru-RU" u="sng" dirty="0" smtClean="0"/>
              <a:t>работодатели и представители общественных объединений) </a:t>
            </a:r>
            <a:r>
              <a:rPr lang="ru-RU" dirty="0" smtClean="0"/>
              <a:t>в развитие системы общего образования, а также за счет </a:t>
            </a:r>
            <a:r>
              <a:rPr lang="ru-RU" u="sng" dirty="0" smtClean="0"/>
              <a:t>обновления материально-технической базы </a:t>
            </a:r>
            <a:r>
              <a:rPr lang="ru-RU" dirty="0" smtClean="0"/>
              <a:t>и переподготовки педагогических кадров к 2024 году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326" y="4429497"/>
            <a:ext cx="8283038" cy="2185059"/>
          </a:xfrm>
        </p:spPr>
        <p:txBody>
          <a:bodyPr>
            <a:normAutofit/>
          </a:bodyPr>
          <a:lstStyle/>
          <a:p>
            <a:pPr algn="just"/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пЯТНИЦА\100518_Ukaz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5" y="-120258"/>
            <a:ext cx="9144000" cy="697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8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Региональный проект "Успех каждого ребенка"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Цель: 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80%</a:t>
            </a:r>
            <a:br>
              <a:rPr lang="ru-RU" dirty="0" smtClean="0"/>
            </a:br>
            <a:r>
              <a:rPr lang="ru-RU" dirty="0" smtClean="0"/>
              <a:t>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Региональный проект "Цифровая образовательная среда"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Цель: 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создания федеральной цифровой платформы.</a:t>
            </a:r>
          </a:p>
          <a:p>
            <a:r>
              <a:rPr lang="ru-RU" dirty="0" smtClean="0"/>
              <a:t>Все государственные и муниципальные образовательные организации, реализующие образовательные программы общего образования и среднего профессионального образования обеспечены широкополосным доступом в сеть Интернет.</a:t>
            </a:r>
          </a:p>
          <a:p>
            <a:r>
              <a:rPr lang="ru-RU" dirty="0" smtClean="0"/>
              <a:t>Во всех государственных и муниципальных образовательных организациях, реализующих образовательные программы общего образования и среднего профессионального </a:t>
            </a:r>
            <a:r>
              <a:rPr lang="ru-RU" dirty="0" err="1" smtClean="0"/>
              <a:t>образованиявнедрена</a:t>
            </a:r>
            <a:r>
              <a:rPr lang="ru-RU" dirty="0" smtClean="0"/>
              <a:t> целевая модель цифровой образовательной среды.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Региональный проект </a:t>
            </a:r>
            <a:r>
              <a:rPr lang="ru-RU" dirty="0" smtClean="0"/>
              <a:t>«</a:t>
            </a:r>
            <a:r>
              <a:rPr lang="ru-RU" dirty="0" smtClean="0"/>
              <a:t>Демография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Обеспечить возможность женщинам, имеющим детей, совмещать трудовую деятельность с семейными обязанностями, в том числе за счет повышения доступности дошкольного образования для детей </a:t>
            </a:r>
            <a:br>
              <a:rPr lang="ru-RU" dirty="0" smtClean="0"/>
            </a:br>
            <a:r>
              <a:rPr lang="ru-RU" dirty="0" smtClean="0"/>
              <a:t>в возрасте до трех лет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2" t="10179" r="28523" b="7090"/>
          <a:stretch/>
        </p:blipFill>
        <p:spPr>
          <a:xfrm>
            <a:off x="179512" y="241464"/>
            <a:ext cx="8784976" cy="65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096" t="34562" r="54022" b="19729"/>
          <a:stretch/>
        </p:blipFill>
        <p:spPr>
          <a:xfrm>
            <a:off x="2663788" y="133919"/>
            <a:ext cx="4212468" cy="2936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230" t="34440" r="14368" b="21771"/>
          <a:stretch/>
        </p:blipFill>
        <p:spPr>
          <a:xfrm>
            <a:off x="251520" y="3063203"/>
            <a:ext cx="8715199" cy="33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9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59499" t="55119" r="16736" b="21911"/>
          <a:stretch/>
        </p:blipFill>
        <p:spPr>
          <a:xfrm>
            <a:off x="4283968" y="3284984"/>
            <a:ext cx="4608512" cy="250558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36944" t="51561" r="39933" b="21911"/>
          <a:stretch/>
        </p:blipFill>
        <p:spPr>
          <a:xfrm>
            <a:off x="323528" y="2348880"/>
            <a:ext cx="4248471" cy="274177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/>
          <a:srcRect l="12133" t="24499" r="62930" b="25823"/>
          <a:stretch/>
        </p:blipFill>
        <p:spPr>
          <a:xfrm>
            <a:off x="467544" y="-3426142"/>
            <a:ext cx="4896544" cy="5486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465635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Источники:</a:t>
            </a:r>
            <a:endParaRPr lang="ru-RU" dirty="0"/>
          </a:p>
          <a:p>
            <a:r>
              <a:rPr lang="ru-RU" dirty="0"/>
              <a:t>723,3 млрд руб. — федеральный бюджет</a:t>
            </a:r>
          </a:p>
          <a:p>
            <a:r>
              <a:rPr lang="ru-RU" dirty="0"/>
              <a:t>45,7 млрд руб. — бюджеты субъектов РФ</a:t>
            </a:r>
          </a:p>
          <a:p>
            <a:r>
              <a:rPr lang="ru-RU" dirty="0"/>
              <a:t>15,4 млрд руб. — внебюджетные источники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40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3564" t="15247" r="4467" b="6976"/>
          <a:stretch/>
        </p:blipFill>
        <p:spPr bwMode="auto">
          <a:xfrm>
            <a:off x="-145032" y="188640"/>
            <a:ext cx="9289032" cy="663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47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Национальный проект «Образование» в Свердловской области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5365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2"/>
              </a:rPr>
              <a:t>Региональный проект "Молодые профессионалы"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Региональный проект "Новые возможности для каждого"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4"/>
              </a:rPr>
              <a:t>Региональный проект "Поддержка семей, имеющих детей"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Региональный проект "Современная школа"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6"/>
              </a:rPr>
              <a:t>Региональный проект "Социальная активность"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smtClean="0">
                <a:hlinkClick r:id="rId7"/>
              </a:rPr>
              <a:t>Региональный проект "Успех каждого ребенка"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8"/>
              </a:rPr>
              <a:t>Региональный проект "Учитель будущего"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smtClean="0">
                <a:hlinkClick r:id="rId9"/>
              </a:rPr>
              <a:t>Региональный проект "Цифровая образовательная среда"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Региональный проект "Демография«»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79"/>
          <a:stretch/>
        </p:blipFill>
        <p:spPr>
          <a:xfrm>
            <a:off x="-1116631" y="0"/>
            <a:ext cx="1166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" y="692696"/>
            <a:ext cx="960106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835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Times New Roman</vt:lpstr>
      <vt:lpstr>Тема Office</vt:lpstr>
      <vt:lpstr>Национальный проект «Образование»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Национальный проект «Образование» в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"Молодые профессионалы" </vt:lpstr>
      <vt:lpstr>Проект  "Учитель будущего" </vt:lpstr>
      <vt:lpstr>Проект "Цифровая образовательная среда"</vt:lpstr>
      <vt:lpstr>Проект "Социальная активность" </vt:lpstr>
      <vt:lpstr>Проект "Успех каждого ребенка"</vt:lpstr>
      <vt:lpstr>Региональный проект "Новые возможности для каждого"</vt:lpstr>
      <vt:lpstr>Региональный проект "Поддержка семей, имеющих детей" </vt:lpstr>
      <vt:lpstr>Региональный проект  "Современная школа"</vt:lpstr>
      <vt:lpstr>Региональный проект "Успех каждого ребенка"</vt:lpstr>
      <vt:lpstr>Региональный проект "Цифровая образовательная среда"</vt:lpstr>
      <vt:lpstr>Региональный проект «Демография»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zamdir</cp:lastModifiedBy>
  <cp:revision>21</cp:revision>
  <dcterms:modified xsi:type="dcterms:W3CDTF">2019-08-28T11:19:56Z</dcterms:modified>
</cp:coreProperties>
</file>