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6" r:id="rId2"/>
    <p:sldId id="298" r:id="rId3"/>
    <p:sldId id="297" r:id="rId4"/>
    <p:sldId id="299" r:id="rId5"/>
    <p:sldId id="315" r:id="rId6"/>
    <p:sldId id="300" r:id="rId7"/>
    <p:sldId id="316" r:id="rId8"/>
    <p:sldId id="317"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22" r:id="rId22"/>
    <p:sldId id="313" r:id="rId23"/>
    <p:sldId id="323" r:id="rId24"/>
    <p:sldId id="320" r:id="rId25"/>
    <p:sldId id="314"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842" y="-6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841C06EB-145D-4FB6-BBCC-5962FC12424E}" type="datetimeFigureOut">
              <a:rPr lang="ru-RU" smtClean="0"/>
              <a:pPr/>
              <a:t>17.09.2017</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13269B77-7910-49F7-866A-FBAEF9BF2AB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41C06EB-145D-4FB6-BBCC-5962FC12424E}" type="datetimeFigureOut">
              <a:rPr lang="ru-RU" smtClean="0"/>
              <a:pPr/>
              <a:t>17.09.2017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269B77-7910-49F7-866A-FBAEF9BF2AB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41C06EB-145D-4FB6-BBCC-5962FC12424E}" type="datetimeFigureOut">
              <a:rPr lang="ru-RU" smtClean="0"/>
              <a:pPr/>
              <a:t>17.09.2017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269B77-7910-49F7-866A-FBAEF9BF2AB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841C06EB-145D-4FB6-BBCC-5962FC12424E}" type="datetimeFigureOut">
              <a:rPr lang="ru-RU" smtClean="0"/>
              <a:pPr/>
              <a:t>17.09.2017</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13269B77-7910-49F7-866A-FBAEF9BF2AB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841C06EB-145D-4FB6-BBCC-5962FC12424E}" type="datetimeFigureOut">
              <a:rPr lang="ru-RU" smtClean="0"/>
              <a:pPr/>
              <a:t>17.09.2017</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13269B77-7910-49F7-866A-FBAEF9BF2AB0}"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841C06EB-145D-4FB6-BBCC-5962FC12424E}" type="datetimeFigureOut">
              <a:rPr lang="ru-RU" smtClean="0"/>
              <a:pPr/>
              <a:t>17.09.2017</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3269B77-7910-49F7-866A-FBAEF9BF2AB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841C06EB-145D-4FB6-BBCC-5962FC12424E}" type="datetimeFigureOut">
              <a:rPr lang="ru-RU" smtClean="0"/>
              <a:pPr/>
              <a:t>17.09.2017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13269B77-7910-49F7-866A-FBAEF9BF2AB0}"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841C06EB-145D-4FB6-BBCC-5962FC12424E}" type="datetimeFigureOut">
              <a:rPr lang="ru-RU" smtClean="0"/>
              <a:pPr/>
              <a:t>17.09.2017</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269B77-7910-49F7-866A-FBAEF9BF2AB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841C06EB-145D-4FB6-BBCC-5962FC12424E}" type="datetimeFigureOut">
              <a:rPr lang="ru-RU" smtClean="0"/>
              <a:pPr/>
              <a:t>17.09.2017</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269B77-7910-49F7-866A-FBAEF9BF2AB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841C06EB-145D-4FB6-BBCC-5962FC12424E}" type="datetimeFigureOut">
              <a:rPr lang="ru-RU" smtClean="0"/>
              <a:pPr/>
              <a:t>17.09.2017</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269B77-7910-49F7-866A-FBAEF9BF2AB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841C06EB-145D-4FB6-BBCC-5962FC12424E}" type="datetimeFigureOut">
              <a:rPr lang="ru-RU" smtClean="0"/>
              <a:pPr/>
              <a:t>17.09.2017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3269B77-7910-49F7-866A-FBAEF9BF2AB0}"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41C06EB-145D-4FB6-BBCC-5962FC12424E}" type="datetimeFigureOut">
              <a:rPr lang="ru-RU" smtClean="0"/>
              <a:pPr/>
              <a:t>17.09.2017</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3269B77-7910-49F7-866A-FBAEF9BF2AB0}"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p:cNvPicPr>
            <a:picLocks noChangeAspect="1" noChangeArrowheads="1"/>
          </p:cNvPicPr>
          <p:nvPr/>
        </p:nvPicPr>
        <p:blipFill>
          <a:blip r:embed="rId2" cstate="print"/>
          <a:srcRect l="15234" t="14648" r="9766" b="15771"/>
          <a:stretch>
            <a:fillRect/>
          </a:stretch>
        </p:blipFill>
        <p:spPr bwMode="auto">
          <a:xfrm>
            <a:off x="0" y="0"/>
            <a:ext cx="9144000" cy="6858000"/>
          </a:xfrm>
          <a:prstGeom prst="rect">
            <a:avLst/>
          </a:prstGeom>
          <a:noFill/>
          <a:ln w="9525">
            <a:noFill/>
            <a:miter lim="800000"/>
            <a:headEnd/>
            <a:tailEnd/>
          </a:ln>
          <a:effectLst/>
        </p:spPr>
      </p:pic>
      <p:sp>
        <p:nvSpPr>
          <p:cNvPr id="6" name="TextBox 5"/>
          <p:cNvSpPr txBox="1"/>
          <p:nvPr/>
        </p:nvSpPr>
        <p:spPr>
          <a:xfrm>
            <a:off x="2928926" y="214290"/>
            <a:ext cx="5786478" cy="1815882"/>
          </a:xfrm>
          <a:prstGeom prst="rect">
            <a:avLst/>
          </a:prstGeom>
          <a:noFill/>
        </p:spPr>
        <p:txBody>
          <a:bodyPr wrap="square" rtlCol="0">
            <a:spAutoFit/>
          </a:bodyPr>
          <a:lstStyle/>
          <a:p>
            <a:pPr algn="ctr"/>
            <a:r>
              <a:rPr lang="ru-RU" sz="2800" b="1" dirty="0" smtClean="0">
                <a:solidFill>
                  <a:srgbClr val="002060"/>
                </a:solidFill>
              </a:rPr>
              <a:t>МЕТАПРЕДМЕТНЫЕ ТЕХНОЛОГИИ КАК СРЕДСТВО РЕАЛИЗАЦИИ СОВРЕМЕННЫХ ЦЕЛЕЙ ОБРАЗОВАНИЯ</a:t>
            </a:r>
            <a:endParaRPr lang="ru-RU" sz="2800"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7170" name="Picture 2"/>
          <p:cNvPicPr>
            <a:picLocks noChangeAspect="1" noChangeArrowheads="1"/>
          </p:cNvPicPr>
          <p:nvPr/>
        </p:nvPicPr>
        <p:blipFill>
          <a:blip r:embed="rId2" cstate="print"/>
          <a:srcRect l="15820" t="14648" r="10937" b="16504"/>
          <a:stretch>
            <a:fillRect/>
          </a:stretch>
        </p:blipFill>
        <p:spPr bwMode="auto">
          <a:xfrm>
            <a:off x="0" y="0"/>
            <a:ext cx="9144000" cy="687628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8194" name="Picture 2"/>
          <p:cNvPicPr>
            <a:picLocks noChangeAspect="1" noChangeArrowheads="1"/>
          </p:cNvPicPr>
          <p:nvPr/>
        </p:nvPicPr>
        <p:blipFill>
          <a:blip r:embed="rId2" cstate="print"/>
          <a:srcRect l="15820" t="14648" r="10937" b="16504"/>
          <a:stretch>
            <a:fillRect/>
          </a:stretch>
        </p:blipFill>
        <p:spPr bwMode="auto">
          <a:xfrm>
            <a:off x="0" y="0"/>
            <a:ext cx="9144000" cy="687628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9219" name="Picture 3"/>
          <p:cNvPicPr>
            <a:picLocks noChangeAspect="1" noChangeArrowheads="1"/>
          </p:cNvPicPr>
          <p:nvPr/>
        </p:nvPicPr>
        <p:blipFill>
          <a:blip r:embed="rId2" cstate="print"/>
          <a:srcRect l="16015" t="14844" r="10742" b="17041"/>
          <a:stretch>
            <a:fillRect/>
          </a:stretch>
        </p:blipFill>
        <p:spPr bwMode="auto">
          <a:xfrm>
            <a:off x="-1" y="0"/>
            <a:ext cx="9217775" cy="6858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42" name="Picture 2"/>
          <p:cNvPicPr>
            <a:picLocks noChangeAspect="1" noChangeArrowheads="1"/>
          </p:cNvPicPr>
          <p:nvPr/>
        </p:nvPicPr>
        <p:blipFill>
          <a:blip r:embed="rId2" cstate="print"/>
          <a:srcRect l="15820" t="14648" r="10937" b="17236"/>
          <a:stretch>
            <a:fillRect/>
          </a:stretch>
        </p:blipFill>
        <p:spPr bwMode="auto">
          <a:xfrm>
            <a:off x="0" y="0"/>
            <a:ext cx="9217742"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1266" name="Picture 2"/>
          <p:cNvPicPr>
            <a:picLocks noChangeAspect="1" noChangeArrowheads="1"/>
          </p:cNvPicPr>
          <p:nvPr/>
        </p:nvPicPr>
        <p:blipFill>
          <a:blip r:embed="rId2" cstate="print"/>
          <a:srcRect l="15820" t="15380" r="10937" b="16504"/>
          <a:stretch>
            <a:fillRect/>
          </a:stretch>
        </p:blipFill>
        <p:spPr bwMode="auto">
          <a:xfrm>
            <a:off x="0" y="0"/>
            <a:ext cx="9144000" cy="6803136"/>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2290" name="Picture 2"/>
          <p:cNvPicPr>
            <a:picLocks noChangeAspect="1" noChangeArrowheads="1"/>
          </p:cNvPicPr>
          <p:nvPr/>
        </p:nvPicPr>
        <p:blipFill>
          <a:blip r:embed="rId2" cstate="print"/>
          <a:srcRect l="15820" t="15381" r="10937" b="16504"/>
          <a:stretch>
            <a:fillRect/>
          </a:stretch>
        </p:blipFill>
        <p:spPr bwMode="auto">
          <a:xfrm>
            <a:off x="0" y="0"/>
            <a:ext cx="9217742" cy="6858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3314" name="Picture 2"/>
          <p:cNvPicPr>
            <a:picLocks noChangeAspect="1" noChangeArrowheads="1"/>
          </p:cNvPicPr>
          <p:nvPr/>
        </p:nvPicPr>
        <p:blipFill>
          <a:blip r:embed="rId2" cstate="print"/>
          <a:srcRect l="15820" t="15380" r="10937" b="16504"/>
          <a:stretch>
            <a:fillRect/>
          </a:stretch>
        </p:blipFill>
        <p:spPr bwMode="auto">
          <a:xfrm>
            <a:off x="0" y="0"/>
            <a:ext cx="9217742"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4338" name="Picture 2"/>
          <p:cNvPicPr>
            <a:picLocks noChangeAspect="1" noChangeArrowheads="1"/>
          </p:cNvPicPr>
          <p:nvPr/>
        </p:nvPicPr>
        <p:blipFill>
          <a:blip r:embed="rId2" cstate="print"/>
          <a:srcRect l="15820" t="15380" r="10937" b="16504"/>
          <a:stretch>
            <a:fillRect/>
          </a:stretch>
        </p:blipFill>
        <p:spPr bwMode="auto">
          <a:xfrm>
            <a:off x="0" y="0"/>
            <a:ext cx="9217742" cy="6858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5362" name="Picture 2"/>
          <p:cNvPicPr>
            <a:picLocks noChangeAspect="1" noChangeArrowheads="1"/>
          </p:cNvPicPr>
          <p:nvPr/>
        </p:nvPicPr>
        <p:blipFill>
          <a:blip r:embed="rId2" cstate="print"/>
          <a:srcRect l="15820" t="14648" r="10937" b="16504"/>
          <a:stretch>
            <a:fillRect/>
          </a:stretch>
        </p:blipFill>
        <p:spPr bwMode="auto">
          <a:xfrm>
            <a:off x="0" y="0"/>
            <a:ext cx="9144000" cy="6876288"/>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6386" name="Picture 2"/>
          <p:cNvPicPr>
            <a:picLocks noChangeAspect="1" noChangeArrowheads="1"/>
          </p:cNvPicPr>
          <p:nvPr/>
        </p:nvPicPr>
        <p:blipFill>
          <a:blip r:embed="rId2" cstate="print"/>
          <a:srcRect l="15820" t="14648" r="10937" b="16504"/>
          <a:stretch>
            <a:fillRect/>
          </a:stretch>
        </p:blipFill>
        <p:spPr bwMode="auto">
          <a:xfrm>
            <a:off x="0" y="0"/>
            <a:ext cx="9144000" cy="6876288"/>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cstate="print"/>
          <a:srcRect l="15820" t="14648" r="10937" b="17236"/>
          <a:stretch>
            <a:fillRect/>
          </a:stretch>
        </p:blipFill>
        <p:spPr bwMode="auto">
          <a:xfrm>
            <a:off x="-1" y="0"/>
            <a:ext cx="9217775" cy="68580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Содержимое 5"/>
          <p:cNvSpPr>
            <a:spLocks noGrp="1"/>
          </p:cNvSpPr>
          <p:nvPr>
            <p:ph idx="1"/>
          </p:nvPr>
        </p:nvSpPr>
        <p:spPr/>
        <p:txBody>
          <a:bodyPr/>
          <a:lstStyle/>
          <a:p>
            <a:endParaRPr lang="ru-RU"/>
          </a:p>
        </p:txBody>
      </p:sp>
      <p:pic>
        <p:nvPicPr>
          <p:cNvPr id="17410" name="Picture 2"/>
          <p:cNvPicPr>
            <a:picLocks noChangeAspect="1" noChangeArrowheads="1"/>
          </p:cNvPicPr>
          <p:nvPr/>
        </p:nvPicPr>
        <p:blipFill>
          <a:blip r:embed="rId2" cstate="print"/>
          <a:srcRect l="15820" t="14648" r="10937" b="17236"/>
          <a:stretch>
            <a:fillRect/>
          </a:stretch>
        </p:blipFill>
        <p:spPr bwMode="auto">
          <a:xfrm>
            <a:off x="0" y="0"/>
            <a:ext cx="9217742" cy="6858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00108"/>
          </a:xfrm>
        </p:spPr>
        <p:txBody>
          <a:bodyPr>
            <a:normAutofit fontScale="90000"/>
          </a:bodyPr>
          <a:lstStyle/>
          <a:p>
            <a:r>
              <a:rPr lang="ru-RU" b="1" i="1" dirty="0" smtClean="0"/>
              <a:t>Пример проблемной ситуации удивления </a:t>
            </a:r>
            <a:endParaRPr lang="ru-RU" b="1" i="1" dirty="0"/>
          </a:p>
        </p:txBody>
      </p:sp>
      <p:sp>
        <p:nvSpPr>
          <p:cNvPr id="3" name="Содержимое 2"/>
          <p:cNvSpPr>
            <a:spLocks noGrp="1"/>
          </p:cNvSpPr>
          <p:nvPr>
            <p:ph idx="1"/>
          </p:nvPr>
        </p:nvSpPr>
        <p:spPr>
          <a:xfrm>
            <a:off x="214282" y="642918"/>
            <a:ext cx="8715436" cy="5786478"/>
          </a:xfrm>
        </p:spPr>
        <p:txBody>
          <a:bodyPr>
            <a:noAutofit/>
          </a:bodyPr>
          <a:lstStyle/>
          <a:p>
            <a:pPr algn="just">
              <a:buNone/>
            </a:pPr>
            <a:r>
              <a:rPr lang="ru-RU" sz="1600" b="1" i="1" dirty="0" smtClean="0"/>
              <a:t>Урок истории в 11 классе. </a:t>
            </a:r>
          </a:p>
          <a:p>
            <a:pPr marL="0" algn="just">
              <a:buNone/>
            </a:pPr>
            <a:r>
              <a:rPr lang="ru-RU" sz="1600" i="1" dirty="0" smtClean="0"/>
              <a:t>Ребята, возьмите в руки ваши учебники. (Дети ждут привычной фразы учителя: откройте учебник на такой-то странице, но их ожидания не сбываются – и срабатывает эффект обманутого ожидания, становится интересно). Но мы пока учебник открывать не будем, а посмотрим на изображения на обложке. Вы знаете, что там изображено? Несмотря на то, что вы видите обложку чаще, чем отдельные страницы, она пока не стала для вас источником информации. Давайте попробуем поработать не с тем, что внутри, а с тем, что снаружи учебника – с изображением, которое кто-то создавал и которое зачем-то определенным образом организовано. Что мы здесь видим? Выясняют с помощью учителя, что в центре (а не где-то на периферии) – не просто «мужчина», а «большевик» - герой одноименной картины </a:t>
            </a:r>
            <a:r>
              <a:rPr lang="ru-RU" sz="1600" i="1" dirty="0" err="1" smtClean="0"/>
              <a:t>Кустодиева</a:t>
            </a:r>
            <a:r>
              <a:rPr lang="ru-RU" sz="1600" i="1" dirty="0" smtClean="0"/>
              <a:t>. Справа вверху - одна из семи высоток Москвы, построенных в середине века, это эпоха Сталина. Внизу маленькая фотография, это Охотный ряд, как он выглядит сейчас. Хронологически получается: революция, середина века, наше время. </a:t>
            </a:r>
          </a:p>
          <a:p>
            <a:pPr marL="0" algn="just">
              <a:buNone/>
            </a:pPr>
            <a:r>
              <a:rPr lang="ru-RU" sz="1600" b="1" i="1" dirty="0" smtClean="0"/>
              <a:t>Учитель задает проблемные вопросы</a:t>
            </a:r>
            <a:r>
              <a:rPr lang="ru-RU" sz="1600" i="1" dirty="0" smtClean="0"/>
              <a:t>: почему «большевик» помещен в середину и он больше, чем все остальные изображения? Имеет ли значение цветовая гамма обложки? Можем ли мы предположить, какими взглядами на историю XX века обладает автор этого учебника? Т.е. оформление обложки – это некое сообщение автора учебника нам всем, и мы должны «прочитать» это сообщение, расшифровать его язык. Далее, используя в начале урока при работе с обложкой учебника </a:t>
            </a:r>
            <a:r>
              <a:rPr lang="ru-RU" sz="1600" b="1" i="1" dirty="0" smtClean="0"/>
              <a:t>освоенный способ деятельности</a:t>
            </a:r>
            <a:r>
              <a:rPr lang="ru-RU" sz="1600" i="1" dirty="0" smtClean="0"/>
              <a:t>, ученики расшифровывают «сообщение» авторов афиши Международной выставки новейших изобретений в Санкт-Петербурге в 1909 году и выясняют представления наших соотечественников, живших в начале XX века, о будущем России и человечества. </a:t>
            </a:r>
            <a:endParaRPr lang="ru-RU"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18434" name="Picture 2"/>
          <p:cNvPicPr>
            <a:picLocks noChangeAspect="1" noChangeArrowheads="1"/>
          </p:cNvPicPr>
          <p:nvPr/>
        </p:nvPicPr>
        <p:blipFill>
          <a:blip r:embed="rId2" cstate="print"/>
          <a:srcRect l="15820" t="14648" r="11523" b="17236"/>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25602"/>
          </a:xfrm>
        </p:spPr>
        <p:txBody>
          <a:bodyPr>
            <a:normAutofit fontScale="90000"/>
          </a:bodyPr>
          <a:lstStyle/>
          <a:p>
            <a:r>
              <a:rPr lang="ru-RU" b="1" i="1" dirty="0" smtClean="0"/>
              <a:t>Самоконтроль и самооценка.</a:t>
            </a:r>
            <a:br>
              <a:rPr lang="ru-RU" b="1" i="1" dirty="0" smtClean="0"/>
            </a:br>
            <a:r>
              <a:rPr lang="ru-RU" b="1" i="1" dirty="0" smtClean="0"/>
              <a:t>Прием «рефлексивные знания» </a:t>
            </a:r>
            <a:r>
              <a:rPr lang="ru-RU" dirty="0" smtClean="0"/>
              <a:t/>
            </a:r>
            <a:br>
              <a:rPr lang="ru-RU" dirty="0" smtClean="0"/>
            </a:br>
            <a:endParaRPr lang="ru-RU" dirty="0"/>
          </a:p>
        </p:txBody>
      </p:sp>
      <p:sp>
        <p:nvSpPr>
          <p:cNvPr id="3" name="Содержимое 2"/>
          <p:cNvSpPr>
            <a:spLocks noGrp="1"/>
          </p:cNvSpPr>
          <p:nvPr>
            <p:ph idx="1"/>
          </p:nvPr>
        </p:nvSpPr>
        <p:spPr>
          <a:xfrm>
            <a:off x="457200" y="1714488"/>
            <a:ext cx="8401080" cy="3571901"/>
          </a:xfrm>
        </p:spPr>
        <p:txBody>
          <a:bodyPr>
            <a:normAutofit fontScale="77500" lnSpcReduction="20000"/>
          </a:bodyPr>
          <a:lstStyle/>
          <a:p>
            <a:endParaRPr lang="ru-RU" dirty="0" smtClean="0"/>
          </a:p>
          <a:p>
            <a:r>
              <a:rPr lang="ru-RU" sz="3300" dirty="0" smtClean="0"/>
              <a:t>«Знаю что» (информация о содержании своего знания и незнания); </a:t>
            </a:r>
          </a:p>
          <a:p>
            <a:r>
              <a:rPr lang="ru-RU" sz="3300" dirty="0" smtClean="0"/>
              <a:t>«знаю как» (информация об усвоенных действиях, относящихся к способам рождения, развития и преобразования знания); </a:t>
            </a:r>
          </a:p>
          <a:p>
            <a:r>
              <a:rPr lang="ru-RU" sz="3300" dirty="0" smtClean="0"/>
              <a:t>«знаю зачем» (понимание смысла информации и деятельности по ее получению); </a:t>
            </a:r>
          </a:p>
          <a:p>
            <a:r>
              <a:rPr lang="ru-RU" sz="3300" dirty="0" smtClean="0"/>
              <a:t>«знаю я» (самоопределение относительно данного знания и соответствующей информации) </a:t>
            </a:r>
          </a:p>
          <a:p>
            <a:endParaRPr lang="ru-RU" sz="33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err="1" smtClean="0"/>
              <a:t>Межпредметные</a:t>
            </a:r>
            <a:r>
              <a:rPr lang="ru-RU" b="1" i="1" dirty="0" smtClean="0"/>
              <a:t> проекты</a:t>
            </a:r>
            <a:endParaRPr lang="ru-RU" b="1" i="1" dirty="0"/>
          </a:p>
        </p:txBody>
      </p:sp>
      <p:pic>
        <p:nvPicPr>
          <p:cNvPr id="24578" name="Picture 2" descr="Z:\ФОТО\2016 - 2017\СНПК.Защита проектов 1 курс\DSC_0593.JPG"/>
          <p:cNvPicPr>
            <a:picLocks noGrp="1" noChangeAspect="1" noChangeArrowheads="1"/>
          </p:cNvPicPr>
          <p:nvPr>
            <p:ph idx="1"/>
          </p:nvPr>
        </p:nvPicPr>
        <p:blipFill>
          <a:blip r:embed="rId2" cstate="print"/>
          <a:srcRect/>
          <a:stretch>
            <a:fillRect/>
          </a:stretch>
        </p:blipFill>
        <p:spPr bwMode="auto">
          <a:xfrm>
            <a:off x="785786" y="1357298"/>
            <a:ext cx="3537348" cy="2358232"/>
          </a:xfrm>
          <a:prstGeom prst="rect">
            <a:avLst/>
          </a:prstGeom>
          <a:noFill/>
        </p:spPr>
      </p:pic>
      <p:pic>
        <p:nvPicPr>
          <p:cNvPr id="24579" name="Picture 3" descr="Z:\ФОТО\2016 - 2017\СНПК.Защита проектов 1 курс\DSC_0497.JPG"/>
          <p:cNvPicPr>
            <a:picLocks noChangeAspect="1" noChangeArrowheads="1"/>
          </p:cNvPicPr>
          <p:nvPr/>
        </p:nvPicPr>
        <p:blipFill>
          <a:blip r:embed="rId3" cstate="print"/>
          <a:srcRect/>
          <a:stretch>
            <a:fillRect/>
          </a:stretch>
        </p:blipFill>
        <p:spPr bwMode="auto">
          <a:xfrm>
            <a:off x="5143504" y="1285860"/>
            <a:ext cx="3539059" cy="5308588"/>
          </a:xfrm>
          <a:prstGeom prst="rect">
            <a:avLst/>
          </a:prstGeom>
          <a:noFill/>
        </p:spPr>
      </p:pic>
      <p:pic>
        <p:nvPicPr>
          <p:cNvPr id="24580" name="Picture 4" descr="Z:\ФОТО\2016 - 2017\СНПК.Защита проектов 1 курс\DSC_0534.JPG"/>
          <p:cNvPicPr>
            <a:picLocks noChangeAspect="1" noChangeArrowheads="1"/>
          </p:cNvPicPr>
          <p:nvPr/>
        </p:nvPicPr>
        <p:blipFill>
          <a:blip r:embed="rId4" cstate="print"/>
          <a:srcRect/>
          <a:stretch>
            <a:fillRect/>
          </a:stretch>
        </p:blipFill>
        <p:spPr bwMode="auto">
          <a:xfrm>
            <a:off x="785786" y="4000504"/>
            <a:ext cx="3500462" cy="233364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9458" name="Picture 2"/>
          <p:cNvPicPr>
            <a:picLocks noChangeAspect="1" noChangeArrowheads="1"/>
          </p:cNvPicPr>
          <p:nvPr/>
        </p:nvPicPr>
        <p:blipFill>
          <a:blip r:embed="rId2" cstate="print"/>
          <a:srcRect l="15820" t="15381" r="11523" b="16504"/>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p:cNvPicPr>
            <a:picLocks noChangeAspect="1" noChangeArrowheads="1"/>
          </p:cNvPicPr>
          <p:nvPr/>
        </p:nvPicPr>
        <p:blipFill>
          <a:blip r:embed="rId2" cstate="print"/>
          <a:srcRect l="15820" t="15380" r="11524" b="17236"/>
          <a:stretch>
            <a:fillRect/>
          </a:stretch>
        </p:blipFill>
        <p:spPr bwMode="auto">
          <a:xfrm>
            <a:off x="0" y="0"/>
            <a:ext cx="9243392" cy="6858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098" name="Picture 2"/>
          <p:cNvPicPr>
            <a:picLocks noChangeAspect="1" noChangeArrowheads="1"/>
          </p:cNvPicPr>
          <p:nvPr/>
        </p:nvPicPr>
        <p:blipFill>
          <a:blip r:embed="rId2" cstate="print"/>
          <a:srcRect l="15820" t="15381" r="11523" b="16504"/>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482" name="Picture 2"/>
          <p:cNvPicPr>
            <a:picLocks noChangeAspect="1" noChangeArrowheads="1"/>
          </p:cNvPicPr>
          <p:nvPr/>
        </p:nvPicPr>
        <p:blipFill>
          <a:blip r:embed="rId2" cstate="print"/>
          <a:srcRect l="12890" t="15381" r="10938" b="23095"/>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122" name="Picture 2"/>
          <p:cNvPicPr>
            <a:picLocks noChangeAspect="1" noChangeArrowheads="1"/>
          </p:cNvPicPr>
          <p:nvPr/>
        </p:nvPicPr>
        <p:blipFill>
          <a:blip r:embed="rId2" cstate="print"/>
          <a:srcRect l="15820" t="15380" r="10937" b="16504"/>
          <a:stretch>
            <a:fillRect/>
          </a:stretch>
        </p:blipFill>
        <p:spPr bwMode="auto">
          <a:xfrm>
            <a:off x="0" y="0"/>
            <a:ext cx="9217742" cy="6858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1506" name="Picture 2"/>
          <p:cNvPicPr>
            <a:picLocks noChangeAspect="1" noChangeArrowheads="1"/>
          </p:cNvPicPr>
          <p:nvPr/>
        </p:nvPicPr>
        <p:blipFill>
          <a:blip r:embed="rId2" cstate="print"/>
          <a:srcRect l="10547" t="16113" r="10937" b="23828"/>
          <a:stretch>
            <a:fillRect/>
          </a:stretch>
        </p:blipFill>
        <p:spPr bwMode="auto">
          <a:xfrm>
            <a:off x="0" y="0"/>
            <a:ext cx="9572692"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2530" name="Picture 2"/>
          <p:cNvPicPr>
            <a:picLocks noChangeAspect="1" noChangeArrowheads="1"/>
          </p:cNvPicPr>
          <p:nvPr/>
        </p:nvPicPr>
        <p:blipFill>
          <a:blip r:embed="rId2" cstate="print"/>
          <a:srcRect l="24609" t="34424" r="19726" b="8447"/>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146" name="Picture 2"/>
          <p:cNvPicPr>
            <a:picLocks noChangeAspect="1" noChangeArrowheads="1"/>
          </p:cNvPicPr>
          <p:nvPr/>
        </p:nvPicPr>
        <p:blipFill>
          <a:blip r:embed="rId2" cstate="print"/>
          <a:srcRect l="15820" t="15381" r="10937" b="16504"/>
          <a:stretch>
            <a:fillRect/>
          </a:stretch>
        </p:blipFill>
        <p:spPr bwMode="auto">
          <a:xfrm>
            <a:off x="0" y="0"/>
            <a:ext cx="9217742" cy="68580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205</TotalTime>
  <Words>393</Words>
  <Application>Microsoft Office PowerPoint</Application>
  <PresentationFormat>Экран (4:3)</PresentationFormat>
  <Paragraphs>12</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Пример проблемной ситуации удивления </vt:lpstr>
      <vt:lpstr>Слайд 22</vt:lpstr>
      <vt:lpstr>Самоконтроль и самооценка. Прием «рефлексивные знания»  </vt:lpstr>
      <vt:lpstr>Межпредметные проекты</vt:lpstr>
      <vt:lpstr>Слайд 25</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Приказ МОиН РФ «Об утверждении федерального государственного образовательного стандарта дошкольного образования» от 17.10.2013 г.</dc:title>
  <dc:creator>Klara</dc:creator>
  <cp:lastModifiedBy>Владимир</cp:lastModifiedBy>
  <cp:revision>26</cp:revision>
  <dcterms:created xsi:type="dcterms:W3CDTF">2013-12-02T16:25:40Z</dcterms:created>
  <dcterms:modified xsi:type="dcterms:W3CDTF">2017-09-17T14:41:22Z</dcterms:modified>
</cp:coreProperties>
</file>