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559" autoAdjust="0"/>
    <p:restoredTop sz="94660"/>
  </p:normalViewPr>
  <p:slideViewPr>
    <p:cSldViewPr snapToGrid="0">
      <p:cViewPr varScale="1">
        <p:scale>
          <a:sx n="64" d="100"/>
          <a:sy n="64" d="100"/>
        </p:scale>
        <p:origin x="-7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37A5093-11C2-49F7-9379-BED3650D3DF8}" type="datetimeFigureOut">
              <a:rPr lang="ru-RU" smtClean="0"/>
              <a:pPr/>
              <a:t>22.11.2023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AC5A93D-BB0D-402B-8C4A-C2D4408657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801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093-11C2-49F7-9379-BED3650D3DF8}" type="datetimeFigureOut">
              <a:rPr lang="ru-RU" smtClean="0"/>
              <a:pPr/>
              <a:t>22.11.2023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A93D-BB0D-402B-8C4A-C2D4408657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46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093-11C2-49F7-9379-BED3650D3DF8}" type="datetimeFigureOut">
              <a:rPr lang="ru-RU" smtClean="0"/>
              <a:pPr/>
              <a:t>22.11.2023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A93D-BB0D-402B-8C4A-C2D4408657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6296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093-11C2-49F7-9379-BED3650D3DF8}" type="datetimeFigureOut">
              <a:rPr lang="ru-RU" smtClean="0"/>
              <a:pPr/>
              <a:t>22.11.2023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A93D-BB0D-402B-8C4A-C2D4408657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1747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093-11C2-49F7-9379-BED3650D3DF8}" type="datetimeFigureOut">
              <a:rPr lang="ru-RU" smtClean="0"/>
              <a:pPr/>
              <a:t>22.11.2023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A93D-BB0D-402B-8C4A-C2D4408657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7791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093-11C2-49F7-9379-BED3650D3DF8}" type="datetimeFigureOut">
              <a:rPr lang="ru-RU" smtClean="0"/>
              <a:pPr/>
              <a:t>22.11.2023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A93D-BB0D-402B-8C4A-C2D4408657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50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093-11C2-49F7-9379-BED3650D3DF8}" type="datetimeFigureOut">
              <a:rPr lang="ru-RU" smtClean="0"/>
              <a:pPr/>
              <a:t>22.11.2023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A93D-BB0D-402B-8C4A-C2D4408657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4517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37A5093-11C2-49F7-9379-BED3650D3DF8}" type="datetimeFigureOut">
              <a:rPr lang="ru-RU" smtClean="0"/>
              <a:pPr/>
              <a:t>22.11.2023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A93D-BB0D-402B-8C4A-C2D4408657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3596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37A5093-11C2-49F7-9379-BED3650D3DF8}" type="datetimeFigureOut">
              <a:rPr lang="ru-RU" smtClean="0"/>
              <a:pPr/>
              <a:t>22.11.2023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A93D-BB0D-402B-8C4A-C2D4408657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20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093-11C2-49F7-9379-BED3650D3DF8}" type="datetimeFigureOut">
              <a:rPr lang="ru-RU" smtClean="0"/>
              <a:pPr/>
              <a:t>22.11.2023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A93D-BB0D-402B-8C4A-C2D4408657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36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093-11C2-49F7-9379-BED3650D3DF8}" type="datetimeFigureOut">
              <a:rPr lang="ru-RU" smtClean="0"/>
              <a:pPr/>
              <a:t>22.11.2023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A93D-BB0D-402B-8C4A-C2D4408657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528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093-11C2-49F7-9379-BED3650D3DF8}" type="datetimeFigureOut">
              <a:rPr lang="ru-RU" smtClean="0"/>
              <a:pPr/>
              <a:t>22.11.2023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A93D-BB0D-402B-8C4A-C2D4408657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516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093-11C2-49F7-9379-BED3650D3DF8}" type="datetimeFigureOut">
              <a:rPr lang="ru-RU" smtClean="0"/>
              <a:pPr/>
              <a:t>22.11.2023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A93D-BB0D-402B-8C4A-C2D4408657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25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093-11C2-49F7-9379-BED3650D3DF8}" type="datetimeFigureOut">
              <a:rPr lang="ru-RU" smtClean="0"/>
              <a:pPr/>
              <a:t>22.11.2023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A93D-BB0D-402B-8C4A-C2D4408657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789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093-11C2-49F7-9379-BED3650D3DF8}" type="datetimeFigureOut">
              <a:rPr lang="ru-RU" smtClean="0"/>
              <a:pPr/>
              <a:t>22.11.2023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A93D-BB0D-402B-8C4A-C2D4408657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826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093-11C2-49F7-9379-BED3650D3DF8}" type="datetimeFigureOut">
              <a:rPr lang="ru-RU" smtClean="0"/>
              <a:pPr/>
              <a:t>22.11.2023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A93D-BB0D-402B-8C4A-C2D4408657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652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093-11C2-49F7-9379-BED3650D3DF8}" type="datetimeFigureOut">
              <a:rPr lang="ru-RU" smtClean="0"/>
              <a:pPr/>
              <a:t>22.11.2023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A93D-BB0D-402B-8C4A-C2D4408657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63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37A5093-11C2-49F7-9379-BED3650D3DF8}" type="datetimeFigureOut">
              <a:rPr lang="ru-RU" smtClean="0"/>
              <a:pPr/>
              <a:t>22.11.2023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AC5A93D-BB0D-402B-8C4A-C2D4408657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937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5" y="562065"/>
            <a:ext cx="3212914" cy="57140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82024" y="2870389"/>
            <a:ext cx="5916705" cy="1906991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на тему: «Скажем: «Нет коррупции!»»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44787" y="5167123"/>
            <a:ext cx="3628943" cy="933873"/>
          </a:xfrm>
        </p:spPr>
        <p:txBody>
          <a:bodyPr>
            <a:noAutofit/>
          </a:bodyPr>
          <a:lstStyle/>
          <a:p>
            <a:r>
              <a:rPr lang="ru-RU" sz="2000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Составитель: </a:t>
            </a:r>
            <a:r>
              <a:rPr lang="ru-RU" sz="2000" cap="non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Сибирина</a:t>
            </a:r>
            <a:r>
              <a:rPr lang="ru-RU" sz="2000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А.А., </a:t>
            </a:r>
          </a:p>
          <a:p>
            <a:r>
              <a:rPr lang="ru-RU" sz="2000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студентка 1ДО группы</a:t>
            </a:r>
            <a:endParaRPr lang="ru-RU" sz="2000" cap="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23766" y="562065"/>
            <a:ext cx="7253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молодёжной политики Свердловской области </a:t>
            </a:r>
            <a:endParaRPr lang="ru-RU" sz="2000" dirty="0" smtClean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</a:t>
            </a:r>
            <a:r>
              <a:rPr lang="ru-RU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автономное профессиональное образовательное учреждение Свердловской области </a:t>
            </a:r>
            <a:endParaRPr lang="ru-RU" sz="2000" dirty="0" smtClean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«Камышловский </a:t>
            </a:r>
            <a:r>
              <a:rPr lang="ru-RU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педагогический колледж»</a:t>
            </a:r>
          </a:p>
        </p:txBody>
      </p:sp>
    </p:spTree>
    <p:extLst>
      <p:ext uri="{BB962C8B-B14F-4D97-AF65-F5344CB8AC3E}">
        <p14:creationId xmlns:p14="http://schemas.microsoft.com/office/powerpoint/2010/main" xmlns="" val="243943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69" y="1055229"/>
            <a:ext cx="5257799" cy="4944978"/>
          </a:xfrm>
        </p:spPr>
        <p:txBody>
          <a:bodyPr/>
          <a:lstStyle/>
          <a:p>
            <a:pPr indent="360363"/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Борьба с коррупцией в России: предусмотренная ответственность!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Коррупция в современной России представляет собой серьёзную проблему. Согласно рейтингу восприятия коррупции, индекс коррумпированности для России не меняется, а позиция РФ в рейтинге стран- медленно ухудшается: с 119- го на 131- е место. Больше половины граждан не верят, что могут внести вклад в борьбу с коррупцией в России.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целью решения проблемы коррупции в России был учреждён совет при президенте РФ по противодействию коррупции, а также специальный отдел при прокуратуре.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505" y="1231231"/>
            <a:ext cx="4608095" cy="460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659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934" y="490337"/>
            <a:ext cx="9248220" cy="157613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законодательству РФ, за коррупцию предусматривается следующая ответственность: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4714" y="2693441"/>
            <a:ext cx="5726243" cy="3416301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ишение права занимать должность или заниматься деятельностью в конкретной сфере;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справительные, принудительные или обязательные работы;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словный или тюремный срок до 12 лет.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084" y="2962365"/>
            <a:ext cx="5137484" cy="288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9336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709" y="793786"/>
            <a:ext cx="8761413" cy="96341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и противодействие коррупции: меры и принципы борьбы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310859" y="2603500"/>
            <a:ext cx="5261548" cy="42544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противодействия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оррупции должны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аключаться в системности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одхода, направленного не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олько на фактический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и наказание, но и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предотвращение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коррупции.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65" y="2912395"/>
            <a:ext cx="5524277" cy="31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929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558" y="745958"/>
            <a:ext cx="5425454" cy="5474368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мерам по профилактике относится: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информационная работа с населением, нацеленная на донесение к обществу идеи о недопустимости коррупции и необходимости сообщать о ней при любых обстоятельствах;</a:t>
            </a:r>
            <a:b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повышение прозрачности госструктур; - повышение уровня соцзащищённости госслужащих;</a:t>
            </a:r>
            <a:b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упрощение бюрократических процедур, перевод их в электронную форму.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221" y="2285901"/>
            <a:ext cx="3761558" cy="2286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701" y="1537783"/>
            <a:ext cx="5342687" cy="378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187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410" y="1843987"/>
            <a:ext cx="5516380" cy="3072511"/>
          </a:xfrm>
        </p:spPr>
        <p:txBody>
          <a:bodyPr/>
          <a:lstStyle/>
          <a:p>
            <a:pPr indent="360363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борьбы с коррупцией недостаточно принятия нормативных актов.</a:t>
            </a:r>
            <a:b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Необходимы существенные изменения системы противодействия, введение новых структур и механизмов.</a:t>
            </a:r>
            <a:b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Поэтому меры противодействия коррупции включают: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40644" y="1893101"/>
            <a:ext cx="5291528" cy="4357798"/>
          </a:xfrm>
        </p:spPr>
        <p:txBody>
          <a:bodyPr>
            <a:normAutofit/>
          </a:bodyPr>
          <a:lstStyle/>
          <a:p>
            <a:pPr algn="just"/>
            <a:r>
              <a:rPr lang="ru-RU" sz="2800" cap="none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активное участие гражданского общества, создание и наделение полномочиями структур самоорганизации населения для борьбы с коррупцией;</a:t>
            </a:r>
          </a:p>
          <a:p>
            <a:pPr algn="just"/>
            <a:r>
              <a:rPr lang="ru-RU" sz="2800" cap="none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-взаимодействие правоохранительных органов и гражданского общества.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8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160" y="1546207"/>
            <a:ext cx="7164587" cy="236622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«Покупающие власть за деньги привыкают извлекать из неё прибыль»  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static.tildacdn.com/tild6130-3835-4030-b464-363666303034/AKedOLQ8y73ynh_F2KAv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5549" y="475989"/>
            <a:ext cx="3067311" cy="3067311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8262790" y="3507698"/>
            <a:ext cx="2470167" cy="6130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i="1" u="sng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Аристотель</a:t>
            </a:r>
            <a:endParaRPr kumimoji="0" lang="ru-RU" sz="2800" i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2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5" y="562065"/>
            <a:ext cx="3212914" cy="57140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82024" y="2870389"/>
            <a:ext cx="5916705" cy="1906991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на тему: «Скажем: «Нет коррупции!»»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44787" y="5167123"/>
            <a:ext cx="3628943" cy="933873"/>
          </a:xfrm>
        </p:spPr>
        <p:txBody>
          <a:bodyPr>
            <a:noAutofit/>
          </a:bodyPr>
          <a:lstStyle/>
          <a:p>
            <a:r>
              <a:rPr lang="ru-RU" sz="2000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Составитель: </a:t>
            </a:r>
            <a:r>
              <a:rPr lang="ru-RU" sz="2000" cap="non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Сибирина</a:t>
            </a:r>
            <a:r>
              <a:rPr lang="ru-RU" sz="2000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А.А., </a:t>
            </a:r>
          </a:p>
          <a:p>
            <a:r>
              <a:rPr lang="ru-RU" sz="2000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студентка 1ДО группы</a:t>
            </a:r>
            <a:endParaRPr lang="ru-RU" sz="2000" cap="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23766" y="562065"/>
            <a:ext cx="7253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молодёжной политики Свердловской области </a:t>
            </a:r>
            <a:endParaRPr lang="ru-RU" sz="2000" dirty="0" smtClean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</a:t>
            </a:r>
            <a:r>
              <a:rPr lang="ru-RU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автономное профессиональное образовательное учреждение Свердловской области </a:t>
            </a:r>
            <a:endParaRPr lang="ru-RU" sz="2000" dirty="0" smtClean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«Камышловский </a:t>
            </a:r>
            <a:r>
              <a:rPr lang="ru-RU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педагогический колледж»</a:t>
            </a:r>
          </a:p>
        </p:txBody>
      </p:sp>
    </p:spTree>
    <p:extLst>
      <p:ext uri="{BB962C8B-B14F-4D97-AF65-F5344CB8AC3E}">
        <p14:creationId xmlns:p14="http://schemas.microsoft.com/office/powerpoint/2010/main" xmlns="" val="243943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712" y="519365"/>
            <a:ext cx="9735670" cy="1279455"/>
          </a:xfrm>
        </p:spPr>
        <p:txBody>
          <a:bodyPr/>
          <a:lstStyle/>
          <a:p>
            <a:pPr algn="just"/>
            <a:r>
              <a:rPr lang="ru-RU" sz="2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Коррупция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преступление с прямым использованием прав, предоставленных</a:t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должности, в целях личного обогащения. Коррупцией называют также </a:t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подкуп должностных лиц, их продажность.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4878" y="3008235"/>
            <a:ext cx="4035789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988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2299447"/>
            <a:ext cx="4572000" cy="2847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2299447"/>
            <a:ext cx="4351025" cy="266202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40642" y="1289154"/>
            <a:ext cx="5246117" cy="5059180"/>
          </a:xfrm>
        </p:spPr>
        <p:txBody>
          <a:bodyPr>
            <a:normAutofit/>
          </a:bodyPr>
          <a:lstStyle/>
          <a:p>
            <a:pPr lvl="0" indent="360363" algn="just"/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Самым распространённым проявлением коррупции считается </a:t>
            </a:r>
            <a:r>
              <a:rPr lang="ru-RU" u="sng" cap="none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взяточничество.</a:t>
            </a:r>
            <a:endParaRPr lang="ru-RU" cap="none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360363" algn="just"/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Другим вопиющим проявлением коррупции является </a:t>
            </a:r>
            <a:r>
              <a:rPr lang="ru-RU" u="sng" cap="none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воровство бюджетных денег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indent="360363" algn="just"/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u="sng" cap="none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Злоупотребление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служебным положением, полномочиями.</a:t>
            </a:r>
          </a:p>
          <a:p>
            <a:pPr lvl="0" indent="360363" algn="just"/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u="sng" cap="none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Коммерческий подкуп</a:t>
            </a:r>
            <a:r>
              <a:rPr lang="ru-RU" cap="none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6388308" y="377253"/>
            <a:ext cx="3760033" cy="1181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360363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Виды коррупции:</a:t>
            </a:r>
          </a:p>
        </p:txBody>
      </p:sp>
    </p:spTree>
    <p:extLst>
      <p:ext uri="{BB962C8B-B14F-4D97-AF65-F5344CB8AC3E}">
        <p14:creationId xmlns:p14="http://schemas.microsoft.com/office/powerpoint/2010/main" xmlns="" val="1506924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056" y="4531659"/>
            <a:ext cx="9114019" cy="4840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Формы коррупции: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858" b="20858"/>
          <a:stretch>
            <a:fillRect/>
          </a:stretch>
        </p:blipFill>
        <p:spPr>
          <a:xfrm>
            <a:off x="1559688" y="700791"/>
            <a:ext cx="8825659" cy="3429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64815" y="5015752"/>
            <a:ext cx="9548023" cy="1290919"/>
          </a:xfrm>
        </p:spPr>
        <p:txBody>
          <a:bodyPr>
            <a:normAutofit fontScale="92500" lnSpcReduction="20000"/>
          </a:bodyPr>
          <a:lstStyle/>
          <a:p>
            <a:pPr indent="360363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Индивидуальная (несистематическая, бытовая) коррупция;</a:t>
            </a:r>
          </a:p>
          <a:p>
            <a:pPr indent="360363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Мелкая коррупция;</a:t>
            </a:r>
          </a:p>
          <a:p>
            <a:pPr indent="360363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Политическая (большая, грандиозная) коррупция.</a:t>
            </a:r>
          </a:p>
          <a:p>
            <a:endParaRPr lang="ru-RU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22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224" y="1855694"/>
            <a:ext cx="5634317" cy="424927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Противодействие коррупции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деятельность органов государственной власти, органов государственной власти субъектов Российской Федерации, организаций и физических лиц в пределах их полномочий: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   По предупреждению коррупции, в том числе по выявлению и последующему устранению причин коррупции (профилактика коррупции).</a:t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  По выявлению, предупреждению, пресечению, раскрытию и расследованию коррупционных правонарушений ( борьба с коррупцией).</a:t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  По минимизации и (или) ликвидации последствий коррупционных правонарушений.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575" y="1210235"/>
            <a:ext cx="4214645" cy="535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123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060" y="854439"/>
            <a:ext cx="5002306" cy="5290866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появления</a:t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коррупции:</a:t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 Жадность.</a:t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Низкий уровень образования, воспитания, социальной. ответственности, отсутствие чувства долга и другие личные характеристики участников акта коррупции.</a:t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Низкий уровень доходов, отсутствие возможностей роста и самореализации</a:t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 Низкий уровень правовой грамотности населения.</a:t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 Заинтересованность обеих сторон-  участников акта коррупции.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967" y="1798272"/>
            <a:ext cx="4816456" cy="333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262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892797" cy="70696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опасна коррупция?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kartinki.pics/uploads/posts/2022-02/1645543097_55-kartinkin-net-p-mi-protiv-korruptsii-kartinki-6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9527" y="2591468"/>
            <a:ext cx="4830268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45753" y="3819487"/>
            <a:ext cx="5652381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</a:rPr>
              <a:t> 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Всё 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тайное всегда станет явью!</a:t>
            </a:r>
          </a:p>
        </p:txBody>
      </p:sp>
    </p:spTree>
    <p:extLst>
      <p:ext uri="{BB962C8B-B14F-4D97-AF65-F5344CB8AC3E}">
        <p14:creationId xmlns:p14="http://schemas.microsoft.com/office/powerpoint/2010/main" xmlns="" val="345666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57" y="745958"/>
            <a:ext cx="5891133" cy="5269831"/>
          </a:xfrm>
        </p:spPr>
        <p:txBody>
          <a:bodyPr/>
          <a:lstStyle/>
          <a:p>
            <a:pPr indent="360363">
              <a:tabLst>
                <a:tab pos="449263" algn="l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Коррупция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явление далеко не безобидное и несёт в себе негативные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 и проблемы:</a:t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1. Увеличение социального неравенства.</a:t>
            </a:r>
            <a:b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2. Рост организованной преступности.</a:t>
            </a:r>
            <a:b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3. Рост социального недовольства.</a:t>
            </a:r>
            <a:b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4. Снижение качества предоставляемых услуг.</a:t>
            </a:r>
            <a:b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5. Нецелевое использование международной помощи развивающимся странам, что приводит к увеличению долгового бремени государства.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1188077"/>
            <a:ext cx="3200399" cy="48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391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636" y="1081659"/>
            <a:ext cx="5681272" cy="5089358"/>
          </a:xfrm>
        </p:spPr>
        <p:txBody>
          <a:bodyPr/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неадекватное распределение и использование государственного бюджета и ресурсов или же нерациональное управление доходами и расходами;</a:t>
            </a:r>
            <a:b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недополучение налогов (прибыли);</a:t>
            </a:r>
            <a:b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снижение эффективности функционирования экономики в целом и её субъектов в частности.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085" y="1465971"/>
            <a:ext cx="2585527" cy="37101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651" y="1465970"/>
            <a:ext cx="2736253" cy="371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368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Другая 5">
      <a:dk1>
        <a:srgbClr val="FFFFFF"/>
      </a:dk1>
      <a:lt1>
        <a:sysClr val="window" lastClr="FFFFFF"/>
      </a:lt1>
      <a:dk2>
        <a:srgbClr val="3F180F"/>
      </a:dk2>
      <a:lt2>
        <a:srgbClr val="C5D1D7"/>
      </a:lt2>
      <a:accent1>
        <a:srgbClr val="D16349"/>
      </a:accent1>
      <a:accent2>
        <a:srgbClr val="CCB400"/>
      </a:accent2>
      <a:accent3>
        <a:srgbClr val="F0B81F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469</TotalTime>
  <Words>367</Words>
  <Application>Microsoft Office PowerPoint</Application>
  <PresentationFormat>Произвольный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Совет директоров</vt:lpstr>
      <vt:lpstr>Презентация на тему: «Скажем: «Нет коррупции!»»</vt:lpstr>
      <vt:lpstr>Коррупция – преступление с прямым использованием прав, предоставленных по должности, в целях личного обогащения. Коррупцией называют также  подкуп должностных лиц, их продажность.</vt:lpstr>
      <vt:lpstr> </vt:lpstr>
      <vt:lpstr>Формы коррупции:</vt:lpstr>
      <vt:lpstr>Противодействие коррупции – деятельность органов государственной власти, органов государственной власти субъектов Российской Федерации, организаций и физических лиц в пределах их полномочий:  1.     По предупреждению коррупции, в том числе по выявлению и последующему устранению причин коррупции (профилактика коррупции). 2.     По выявлению, предупреждению, пресечению, раскрытию и расследованию коррупционных правонарушений ( борьба с коррупцией). 3.     По минимизации и (или) ликвидации последствий коррупционных правонарушений.   </vt:lpstr>
      <vt:lpstr>       Причины появления                  коррупции:  1.   Жадность. 2.   Низкий уровень образования, воспитания, социальной. ответственности, отсутствие чувства долга и другие личные характеристики участников акта коррупции. 3.   Низкий уровень доходов, отсутствие возможностей роста и самореализации 4.   Низкий уровень правовой грамотности населения. 5.   Заинтересованность обеих сторон-  участников акта коррупции.   </vt:lpstr>
      <vt:lpstr>Чем опасна коррупция?</vt:lpstr>
      <vt:lpstr>Коррупция – явление далеко не безобидное и несёт в себе негативные последствия и проблемы:     1. Увеличение социального неравенства.    2. Рост организованной преступности.    3. Рост социального недовольства.    4. Снижение качества предоставляемых услуг.    5. Нецелевое использование международной помощи развивающимся странам, что приводит к увеличению долгового бремени государства.</vt:lpstr>
      <vt:lpstr> - неадекватное распределение и использование государственного бюджета и ресурсов или же нерациональное управление доходами и расходами;  - недополучение налогов (прибыли); - снижение эффективности функционирования экономики в целом и её субъектов в частности.   </vt:lpstr>
      <vt:lpstr>Борьба с коррупцией в России: предусмотренная ответственность! Коррупция в современной России представляет собой серьёзную проблему. Согласно рейтингу восприятия коррупции, индекс коррумпированности для России не меняется, а позиция РФ в рейтинге стран- медленно ухудшается: с 119- го на 131- е место. Больше половины граждан не верят, что могут внести вклад в борьбу с коррупцией в России. С целью решения проблемы коррупции в России был учреждён совет при президенте РФ по противодействию коррупции, а также специальный отдел при прокуратуре.  </vt:lpstr>
      <vt:lpstr>Согласно законодательству РФ, за коррупцию предусматривается следующая ответственность:</vt:lpstr>
      <vt:lpstr>Профилактика и противодействие коррупции: меры и принципы борьбы</vt:lpstr>
      <vt:lpstr>К мерам по профилактике относится:  - информационная работа с населением, нацеленная на донесение к обществу идеи о недопустимости коррупции и необходимости сообщать о ней при любых обстоятельствах; - повышение прозрачности госструктур; - повышение уровня соцзащищённости госслужащих; - упрощение бюрократических процедур, перевод их в электронную форму.</vt:lpstr>
      <vt:lpstr>Для борьбы с коррупцией недостаточно принятия нормативных актов. Необходимы существенные изменения системы противодействия, введение новых структур и механизмов. Поэтому меры противодействия коррупции включают:</vt:lpstr>
      <vt:lpstr>«Покупающие власть за деньги привыкают извлекать из неё прибыль»   </vt:lpstr>
      <vt:lpstr>Презентация на тему: «Скажем: «Нет коррупции!»»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</dc:creator>
  <cp:lastModifiedBy>DarthVader</cp:lastModifiedBy>
  <cp:revision>40</cp:revision>
  <dcterms:created xsi:type="dcterms:W3CDTF">2023-11-19T18:51:26Z</dcterms:created>
  <dcterms:modified xsi:type="dcterms:W3CDTF">2023-11-22T10:01:15Z</dcterms:modified>
</cp:coreProperties>
</file>